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2" r:id="rId3"/>
    <p:sldId id="1886" r:id="rId4"/>
    <p:sldId id="1883" r:id="rId5"/>
    <p:sldId id="283" r:id="rId6"/>
    <p:sldId id="1887" r:id="rId7"/>
    <p:sldId id="287" r:id="rId8"/>
    <p:sldId id="1194" r:id="rId9"/>
    <p:sldId id="1822" r:id="rId10"/>
    <p:sldId id="285" r:id="rId11"/>
    <p:sldId id="1820" r:id="rId12"/>
    <p:sldId id="1884" r:id="rId13"/>
    <p:sldId id="1857" r:id="rId14"/>
    <p:sldId id="1888" r:id="rId15"/>
    <p:sldId id="1859" r:id="rId16"/>
    <p:sldId id="288" r:id="rId17"/>
    <p:sldId id="1877" r:id="rId18"/>
    <p:sldId id="1878" r:id="rId19"/>
    <p:sldId id="1880" r:id="rId20"/>
    <p:sldId id="1864" r:id="rId21"/>
    <p:sldId id="1882" r:id="rId22"/>
    <p:sldId id="1885"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015"/>
  </p:normalViewPr>
  <p:slideViewPr>
    <p:cSldViewPr snapToGrid="0">
      <p:cViewPr>
        <p:scale>
          <a:sx n="98" d="100"/>
          <a:sy n="98" d="100"/>
        </p:scale>
        <p:origin x="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DD5EF-983A-4B38-87B8-0C16A7E7283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EB83AFA-CAA7-4F2A-AAD4-B23EE72E2663}">
      <dgm:prSet/>
      <dgm:spPr/>
      <dgm:t>
        <a:bodyPr/>
        <a:lstStyle/>
        <a:p>
          <a:r>
            <a:rPr lang="en-US"/>
            <a:t>Les Produits les plus importants des SDO sont les normes utilisees par leurs clients les operateurs Telco (Bell, BT, Orange ..) , les vendeurs (Ericsson, Amdocs, Oracle …) et les entreprises d’integration (Deloitte, CGI etc..)</a:t>
          </a:r>
        </a:p>
      </dgm:t>
    </dgm:pt>
    <dgm:pt modelId="{D5E235CC-DA62-404C-87E0-D3B428A3F0AA}" type="parTrans" cxnId="{FFB5C8CD-CD17-419D-A5D0-4FDEA8611D36}">
      <dgm:prSet/>
      <dgm:spPr/>
      <dgm:t>
        <a:bodyPr/>
        <a:lstStyle/>
        <a:p>
          <a:endParaRPr lang="en-US"/>
        </a:p>
      </dgm:t>
    </dgm:pt>
    <dgm:pt modelId="{FAB8E1FA-DA14-4AEF-A818-245EB9F850A0}" type="sibTrans" cxnId="{FFB5C8CD-CD17-419D-A5D0-4FDEA8611D36}">
      <dgm:prSet/>
      <dgm:spPr/>
      <dgm:t>
        <a:bodyPr/>
        <a:lstStyle/>
        <a:p>
          <a:endParaRPr lang="en-US"/>
        </a:p>
      </dgm:t>
    </dgm:pt>
    <dgm:pt modelId="{BF34304F-D120-401A-BAC4-0631E75B5128}">
      <dgm:prSet/>
      <dgm:spPr/>
      <dgm:t>
        <a:bodyPr/>
        <a:lstStyle/>
        <a:p>
          <a:r>
            <a:rPr lang="en-US"/>
            <a:t>Le TMF produit des normes APIs (standards) mais aussi des Produits de validation de conformite des APIs CTK</a:t>
          </a:r>
        </a:p>
      </dgm:t>
    </dgm:pt>
    <dgm:pt modelId="{D72D7824-DB88-4F85-B5D6-9DA34F7E4D69}" type="parTrans" cxnId="{930326EF-8607-405F-B40C-0D0328119A09}">
      <dgm:prSet/>
      <dgm:spPr/>
      <dgm:t>
        <a:bodyPr/>
        <a:lstStyle/>
        <a:p>
          <a:endParaRPr lang="en-US"/>
        </a:p>
      </dgm:t>
    </dgm:pt>
    <dgm:pt modelId="{BF5C1314-1B5A-4671-BC64-A39941737EC1}" type="sibTrans" cxnId="{930326EF-8607-405F-B40C-0D0328119A09}">
      <dgm:prSet/>
      <dgm:spPr/>
      <dgm:t>
        <a:bodyPr/>
        <a:lstStyle/>
        <a:p>
          <a:endParaRPr lang="en-US"/>
        </a:p>
      </dgm:t>
    </dgm:pt>
    <dgm:pt modelId="{2AB90B1F-E5C3-294F-8C6D-8D5FE516EC19}" type="pres">
      <dgm:prSet presAssocID="{DE0DD5EF-983A-4B38-87B8-0C16A7E72832}" presName="linear" presStyleCnt="0">
        <dgm:presLayoutVars>
          <dgm:animLvl val="lvl"/>
          <dgm:resizeHandles val="exact"/>
        </dgm:presLayoutVars>
      </dgm:prSet>
      <dgm:spPr/>
    </dgm:pt>
    <dgm:pt modelId="{5AF2E807-B6B5-1949-8D0B-1089D1DF4340}" type="pres">
      <dgm:prSet presAssocID="{CEB83AFA-CAA7-4F2A-AAD4-B23EE72E2663}" presName="parentText" presStyleLbl="node1" presStyleIdx="0" presStyleCnt="2">
        <dgm:presLayoutVars>
          <dgm:chMax val="0"/>
          <dgm:bulletEnabled val="1"/>
        </dgm:presLayoutVars>
      </dgm:prSet>
      <dgm:spPr/>
    </dgm:pt>
    <dgm:pt modelId="{4AE8FFCE-1233-9140-8A5A-652249726E69}" type="pres">
      <dgm:prSet presAssocID="{FAB8E1FA-DA14-4AEF-A818-245EB9F850A0}" presName="spacer" presStyleCnt="0"/>
      <dgm:spPr/>
    </dgm:pt>
    <dgm:pt modelId="{BB687900-33B0-4844-A530-F5E180C45BF4}" type="pres">
      <dgm:prSet presAssocID="{BF34304F-D120-401A-BAC4-0631E75B5128}" presName="parentText" presStyleLbl="node1" presStyleIdx="1" presStyleCnt="2">
        <dgm:presLayoutVars>
          <dgm:chMax val="0"/>
          <dgm:bulletEnabled val="1"/>
        </dgm:presLayoutVars>
      </dgm:prSet>
      <dgm:spPr/>
    </dgm:pt>
  </dgm:ptLst>
  <dgm:cxnLst>
    <dgm:cxn modelId="{CDC0B80E-69D3-8248-A7A5-82622C833C39}" type="presOf" srcId="{CEB83AFA-CAA7-4F2A-AAD4-B23EE72E2663}" destId="{5AF2E807-B6B5-1949-8D0B-1089D1DF4340}" srcOrd="0" destOrd="0" presId="urn:microsoft.com/office/officeart/2005/8/layout/vList2"/>
    <dgm:cxn modelId="{D0CECA8D-2D57-DC41-B251-59A5BE4B7E66}" type="presOf" srcId="{DE0DD5EF-983A-4B38-87B8-0C16A7E72832}" destId="{2AB90B1F-E5C3-294F-8C6D-8D5FE516EC19}" srcOrd="0" destOrd="0" presId="urn:microsoft.com/office/officeart/2005/8/layout/vList2"/>
    <dgm:cxn modelId="{FFB5C8CD-CD17-419D-A5D0-4FDEA8611D36}" srcId="{DE0DD5EF-983A-4B38-87B8-0C16A7E72832}" destId="{CEB83AFA-CAA7-4F2A-AAD4-B23EE72E2663}" srcOrd="0" destOrd="0" parTransId="{D5E235CC-DA62-404C-87E0-D3B428A3F0AA}" sibTransId="{FAB8E1FA-DA14-4AEF-A818-245EB9F850A0}"/>
    <dgm:cxn modelId="{BB79CBDA-C82D-3C41-B5EC-AA6C4B7580C6}" type="presOf" srcId="{BF34304F-D120-401A-BAC4-0631E75B5128}" destId="{BB687900-33B0-4844-A530-F5E180C45BF4}" srcOrd="0" destOrd="0" presId="urn:microsoft.com/office/officeart/2005/8/layout/vList2"/>
    <dgm:cxn modelId="{930326EF-8607-405F-B40C-0D0328119A09}" srcId="{DE0DD5EF-983A-4B38-87B8-0C16A7E72832}" destId="{BF34304F-D120-401A-BAC4-0631E75B5128}" srcOrd="1" destOrd="0" parTransId="{D72D7824-DB88-4F85-B5D6-9DA34F7E4D69}" sibTransId="{BF5C1314-1B5A-4671-BC64-A39941737EC1}"/>
    <dgm:cxn modelId="{A38E62BC-1FEE-1049-929B-1C7394A6218F}" type="presParOf" srcId="{2AB90B1F-E5C3-294F-8C6D-8D5FE516EC19}" destId="{5AF2E807-B6B5-1949-8D0B-1089D1DF4340}" srcOrd="0" destOrd="0" presId="urn:microsoft.com/office/officeart/2005/8/layout/vList2"/>
    <dgm:cxn modelId="{47A81FF5-2EA7-194B-B653-CAB4B24D749C}" type="presParOf" srcId="{2AB90B1F-E5C3-294F-8C6D-8D5FE516EC19}" destId="{4AE8FFCE-1233-9140-8A5A-652249726E69}" srcOrd="1" destOrd="0" presId="urn:microsoft.com/office/officeart/2005/8/layout/vList2"/>
    <dgm:cxn modelId="{5FE626A4-DA87-2646-BB54-F93F1E3E5DFC}" type="presParOf" srcId="{2AB90B1F-E5C3-294F-8C6D-8D5FE516EC19}" destId="{BB687900-33B0-4844-A530-F5E180C45BF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FC40EB-5918-4FB0-9D33-ADE50CCB4B6C}"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51A3A4EE-9772-426A-89B9-1C0A73A78047}">
      <dgm:prSet/>
      <dgm:spPr/>
      <dgm:t>
        <a:bodyPr/>
        <a:lstStyle/>
        <a:p>
          <a:pPr>
            <a:defRPr cap="all"/>
          </a:pPr>
          <a:r>
            <a:rPr lang="en-US"/>
            <a:t>Development des contrats Swaggers API (Machine Readable)</a:t>
          </a:r>
        </a:p>
      </dgm:t>
    </dgm:pt>
    <dgm:pt modelId="{23E2FADC-A6BA-49AB-B9F3-005E48473F50}" type="parTrans" cxnId="{A96F16B1-0DE0-4C75-A6DE-C13F22D831A6}">
      <dgm:prSet/>
      <dgm:spPr/>
      <dgm:t>
        <a:bodyPr/>
        <a:lstStyle/>
        <a:p>
          <a:endParaRPr lang="en-US"/>
        </a:p>
      </dgm:t>
    </dgm:pt>
    <dgm:pt modelId="{DA453E83-394D-42CC-B3D9-115E774DB68A}" type="sibTrans" cxnId="{A96F16B1-0DE0-4C75-A6DE-C13F22D831A6}">
      <dgm:prSet/>
      <dgm:spPr/>
      <dgm:t>
        <a:bodyPr/>
        <a:lstStyle/>
        <a:p>
          <a:endParaRPr lang="en-US"/>
        </a:p>
      </dgm:t>
    </dgm:pt>
    <dgm:pt modelId="{09DAA7BF-0E05-473A-9BF4-E5B667ADCAEC}">
      <dgm:prSet/>
      <dgm:spPr/>
      <dgm:t>
        <a:bodyPr/>
        <a:lstStyle/>
        <a:p>
          <a:pPr>
            <a:defRPr cap="all"/>
          </a:pPr>
          <a:r>
            <a:rPr lang="en-US"/>
            <a:t>Development des manuel d’utilisations, meilleurs pratiques API User Guide( Human Readbale)</a:t>
          </a:r>
        </a:p>
      </dgm:t>
    </dgm:pt>
    <dgm:pt modelId="{872B2CBC-659B-4459-B5F4-B6E4A450B722}" type="parTrans" cxnId="{AADD36F7-5A9E-4B36-A416-12C43703BC69}">
      <dgm:prSet/>
      <dgm:spPr/>
      <dgm:t>
        <a:bodyPr/>
        <a:lstStyle/>
        <a:p>
          <a:endParaRPr lang="en-US"/>
        </a:p>
      </dgm:t>
    </dgm:pt>
    <dgm:pt modelId="{2B2A8B66-8F0F-4597-A181-18247EB7374B}" type="sibTrans" cxnId="{AADD36F7-5A9E-4B36-A416-12C43703BC69}">
      <dgm:prSet/>
      <dgm:spPr/>
      <dgm:t>
        <a:bodyPr/>
        <a:lstStyle/>
        <a:p>
          <a:endParaRPr lang="en-US"/>
        </a:p>
      </dgm:t>
    </dgm:pt>
    <dgm:pt modelId="{B9F8D968-40EF-48CA-A93F-2A6DEEC2A2A2}">
      <dgm:prSet/>
      <dgm:spPr/>
      <dgm:t>
        <a:bodyPr/>
        <a:lstStyle/>
        <a:p>
          <a:pPr>
            <a:defRPr cap="all"/>
          </a:pPr>
          <a:r>
            <a:rPr lang="en-US"/>
            <a:t>Development du sample API Implementation Code </a:t>
          </a:r>
        </a:p>
      </dgm:t>
    </dgm:pt>
    <dgm:pt modelId="{842EB2CC-278E-4578-8821-D39A2FA230E8}" type="parTrans" cxnId="{7040C16D-0BBA-4859-976C-26C214DBBA16}">
      <dgm:prSet/>
      <dgm:spPr/>
      <dgm:t>
        <a:bodyPr/>
        <a:lstStyle/>
        <a:p>
          <a:endParaRPr lang="en-US"/>
        </a:p>
      </dgm:t>
    </dgm:pt>
    <dgm:pt modelId="{5912F624-1570-498C-81CF-3723D1654C04}" type="sibTrans" cxnId="{7040C16D-0BBA-4859-976C-26C214DBBA16}">
      <dgm:prSet/>
      <dgm:spPr/>
      <dgm:t>
        <a:bodyPr/>
        <a:lstStyle/>
        <a:p>
          <a:endParaRPr lang="en-US"/>
        </a:p>
      </dgm:t>
    </dgm:pt>
    <dgm:pt modelId="{DB9EE9F4-3C55-494A-9251-9D65C5A61C41}">
      <dgm:prSet/>
      <dgm:spPr/>
      <dgm:t>
        <a:bodyPr/>
        <a:lstStyle/>
        <a:p>
          <a:pPr>
            <a:defRPr cap="all"/>
          </a:pPr>
          <a:r>
            <a:rPr lang="en-US" dirty="0"/>
            <a:t>Development du code test API (Postman)</a:t>
          </a:r>
        </a:p>
      </dgm:t>
    </dgm:pt>
    <dgm:pt modelId="{D7D10953-C7D9-4869-A6C4-B41374A48973}" type="parTrans" cxnId="{03A75C1B-A46C-4EDA-9733-051E5A30DAEA}">
      <dgm:prSet/>
      <dgm:spPr/>
      <dgm:t>
        <a:bodyPr/>
        <a:lstStyle/>
        <a:p>
          <a:endParaRPr lang="en-US"/>
        </a:p>
      </dgm:t>
    </dgm:pt>
    <dgm:pt modelId="{A1DE5108-8404-456E-A332-9346B7184E77}" type="sibTrans" cxnId="{03A75C1B-A46C-4EDA-9733-051E5A30DAEA}">
      <dgm:prSet/>
      <dgm:spPr/>
      <dgm:t>
        <a:bodyPr/>
        <a:lstStyle/>
        <a:p>
          <a:endParaRPr lang="en-US"/>
        </a:p>
      </dgm:t>
    </dgm:pt>
    <dgm:pt modelId="{A9B8A294-0A41-4E47-B246-EA6AF499B557}">
      <dgm:prSet/>
      <dgm:spPr/>
      <dgm:t>
        <a:bodyPr/>
        <a:lstStyle/>
        <a:p>
          <a:pPr>
            <a:defRPr cap="all"/>
          </a:pPr>
          <a:r>
            <a:rPr lang="en-US"/>
            <a:t>Development des suites de conformite CTK (Conformance Test Kits)</a:t>
          </a:r>
        </a:p>
      </dgm:t>
    </dgm:pt>
    <dgm:pt modelId="{94389CA2-E8F4-4C02-8CA7-5C5227011E97}" type="parTrans" cxnId="{6DAE0494-4FA0-409B-957A-11E1FB33E781}">
      <dgm:prSet/>
      <dgm:spPr/>
      <dgm:t>
        <a:bodyPr/>
        <a:lstStyle/>
        <a:p>
          <a:endParaRPr lang="en-US"/>
        </a:p>
      </dgm:t>
    </dgm:pt>
    <dgm:pt modelId="{1CA3C419-8229-40BC-9FCC-8FE2A351FFF5}" type="sibTrans" cxnId="{6DAE0494-4FA0-409B-957A-11E1FB33E781}">
      <dgm:prSet/>
      <dgm:spPr/>
      <dgm:t>
        <a:bodyPr/>
        <a:lstStyle/>
        <a:p>
          <a:endParaRPr lang="en-US"/>
        </a:p>
      </dgm:t>
    </dgm:pt>
    <dgm:pt modelId="{1F5553A1-0A74-9944-8BF7-D67EBF39319F}" type="pres">
      <dgm:prSet presAssocID="{C3FC40EB-5918-4FB0-9D33-ADE50CCB4B6C}" presName="diagram" presStyleCnt="0">
        <dgm:presLayoutVars>
          <dgm:dir/>
          <dgm:resizeHandles val="exact"/>
        </dgm:presLayoutVars>
      </dgm:prSet>
      <dgm:spPr/>
    </dgm:pt>
    <dgm:pt modelId="{80000AC3-91A1-9546-A22A-A97397E8A3B4}" type="pres">
      <dgm:prSet presAssocID="{51A3A4EE-9772-426A-89B9-1C0A73A78047}" presName="node" presStyleLbl="node1" presStyleIdx="0" presStyleCnt="5">
        <dgm:presLayoutVars>
          <dgm:bulletEnabled val="1"/>
        </dgm:presLayoutVars>
      </dgm:prSet>
      <dgm:spPr/>
    </dgm:pt>
    <dgm:pt modelId="{1CFCDE02-6FF5-C049-8DE2-47C48BE99390}" type="pres">
      <dgm:prSet presAssocID="{DA453E83-394D-42CC-B3D9-115E774DB68A}" presName="sibTrans" presStyleCnt="0"/>
      <dgm:spPr/>
    </dgm:pt>
    <dgm:pt modelId="{20CED394-6266-BF4F-A012-9201CF1FADB4}" type="pres">
      <dgm:prSet presAssocID="{09DAA7BF-0E05-473A-9BF4-E5B667ADCAEC}" presName="node" presStyleLbl="node1" presStyleIdx="1" presStyleCnt="5">
        <dgm:presLayoutVars>
          <dgm:bulletEnabled val="1"/>
        </dgm:presLayoutVars>
      </dgm:prSet>
      <dgm:spPr/>
    </dgm:pt>
    <dgm:pt modelId="{7EE1BAF1-68A8-224B-AF9F-97BC10F7A8CD}" type="pres">
      <dgm:prSet presAssocID="{2B2A8B66-8F0F-4597-A181-18247EB7374B}" presName="sibTrans" presStyleCnt="0"/>
      <dgm:spPr/>
    </dgm:pt>
    <dgm:pt modelId="{598C658A-4B6A-1C48-AD7B-95AC5BE1F8F4}" type="pres">
      <dgm:prSet presAssocID="{B9F8D968-40EF-48CA-A93F-2A6DEEC2A2A2}" presName="node" presStyleLbl="node1" presStyleIdx="2" presStyleCnt="5">
        <dgm:presLayoutVars>
          <dgm:bulletEnabled val="1"/>
        </dgm:presLayoutVars>
      </dgm:prSet>
      <dgm:spPr/>
    </dgm:pt>
    <dgm:pt modelId="{34D120D5-6B43-554D-B89F-D9779AAE097C}" type="pres">
      <dgm:prSet presAssocID="{5912F624-1570-498C-81CF-3723D1654C04}" presName="sibTrans" presStyleCnt="0"/>
      <dgm:spPr/>
    </dgm:pt>
    <dgm:pt modelId="{E49CF330-CBB6-CE49-8E6B-E95E47B4F3D1}" type="pres">
      <dgm:prSet presAssocID="{DB9EE9F4-3C55-494A-9251-9D65C5A61C41}" presName="node" presStyleLbl="node1" presStyleIdx="3" presStyleCnt="5">
        <dgm:presLayoutVars>
          <dgm:bulletEnabled val="1"/>
        </dgm:presLayoutVars>
      </dgm:prSet>
      <dgm:spPr/>
    </dgm:pt>
    <dgm:pt modelId="{D619964A-AA08-744B-A22D-EA8FC8A9A0EE}" type="pres">
      <dgm:prSet presAssocID="{A1DE5108-8404-456E-A332-9346B7184E77}" presName="sibTrans" presStyleCnt="0"/>
      <dgm:spPr/>
    </dgm:pt>
    <dgm:pt modelId="{685E06D9-C5E2-E349-B7D0-764F57DFEB4A}" type="pres">
      <dgm:prSet presAssocID="{A9B8A294-0A41-4E47-B246-EA6AF499B557}" presName="node" presStyleLbl="node1" presStyleIdx="4" presStyleCnt="5">
        <dgm:presLayoutVars>
          <dgm:bulletEnabled val="1"/>
        </dgm:presLayoutVars>
      </dgm:prSet>
      <dgm:spPr/>
    </dgm:pt>
  </dgm:ptLst>
  <dgm:cxnLst>
    <dgm:cxn modelId="{03A75C1B-A46C-4EDA-9733-051E5A30DAEA}" srcId="{C3FC40EB-5918-4FB0-9D33-ADE50CCB4B6C}" destId="{DB9EE9F4-3C55-494A-9251-9D65C5A61C41}" srcOrd="3" destOrd="0" parTransId="{D7D10953-C7D9-4869-A6C4-B41374A48973}" sibTransId="{A1DE5108-8404-456E-A332-9346B7184E77}"/>
    <dgm:cxn modelId="{DCE03B27-E16C-1D4B-8D6E-7FC09F9550C7}" type="presOf" srcId="{B9F8D968-40EF-48CA-A93F-2A6DEEC2A2A2}" destId="{598C658A-4B6A-1C48-AD7B-95AC5BE1F8F4}" srcOrd="0" destOrd="0" presId="urn:microsoft.com/office/officeart/2005/8/layout/default"/>
    <dgm:cxn modelId="{8A0EE82A-5334-B64C-847B-1F0A74742920}" type="presOf" srcId="{09DAA7BF-0E05-473A-9BF4-E5B667ADCAEC}" destId="{20CED394-6266-BF4F-A012-9201CF1FADB4}" srcOrd="0" destOrd="0" presId="urn:microsoft.com/office/officeart/2005/8/layout/default"/>
    <dgm:cxn modelId="{0AD4802D-C299-6D46-AF6B-72380FF36E8A}" type="presOf" srcId="{C3FC40EB-5918-4FB0-9D33-ADE50CCB4B6C}" destId="{1F5553A1-0A74-9944-8BF7-D67EBF39319F}" srcOrd="0" destOrd="0" presId="urn:microsoft.com/office/officeart/2005/8/layout/default"/>
    <dgm:cxn modelId="{7040C16D-0BBA-4859-976C-26C214DBBA16}" srcId="{C3FC40EB-5918-4FB0-9D33-ADE50CCB4B6C}" destId="{B9F8D968-40EF-48CA-A93F-2A6DEEC2A2A2}" srcOrd="2" destOrd="0" parTransId="{842EB2CC-278E-4578-8821-D39A2FA230E8}" sibTransId="{5912F624-1570-498C-81CF-3723D1654C04}"/>
    <dgm:cxn modelId="{8B64EC82-4CF7-6C45-B35B-4A5108FFDAFB}" type="presOf" srcId="{A9B8A294-0A41-4E47-B246-EA6AF499B557}" destId="{685E06D9-C5E2-E349-B7D0-764F57DFEB4A}" srcOrd="0" destOrd="0" presId="urn:microsoft.com/office/officeart/2005/8/layout/default"/>
    <dgm:cxn modelId="{6DAE0494-4FA0-409B-957A-11E1FB33E781}" srcId="{C3FC40EB-5918-4FB0-9D33-ADE50CCB4B6C}" destId="{A9B8A294-0A41-4E47-B246-EA6AF499B557}" srcOrd="4" destOrd="0" parTransId="{94389CA2-E8F4-4C02-8CA7-5C5227011E97}" sibTransId="{1CA3C419-8229-40BC-9FCC-8FE2A351FFF5}"/>
    <dgm:cxn modelId="{A96F16B1-0DE0-4C75-A6DE-C13F22D831A6}" srcId="{C3FC40EB-5918-4FB0-9D33-ADE50CCB4B6C}" destId="{51A3A4EE-9772-426A-89B9-1C0A73A78047}" srcOrd="0" destOrd="0" parTransId="{23E2FADC-A6BA-49AB-B9F3-005E48473F50}" sibTransId="{DA453E83-394D-42CC-B3D9-115E774DB68A}"/>
    <dgm:cxn modelId="{171C80C5-131A-4940-8420-56154EF410B6}" type="presOf" srcId="{51A3A4EE-9772-426A-89B9-1C0A73A78047}" destId="{80000AC3-91A1-9546-A22A-A97397E8A3B4}" srcOrd="0" destOrd="0" presId="urn:microsoft.com/office/officeart/2005/8/layout/default"/>
    <dgm:cxn modelId="{0ECBF5DB-1320-7940-AC11-F0A04E5E8885}" type="presOf" srcId="{DB9EE9F4-3C55-494A-9251-9D65C5A61C41}" destId="{E49CF330-CBB6-CE49-8E6B-E95E47B4F3D1}" srcOrd="0" destOrd="0" presId="urn:microsoft.com/office/officeart/2005/8/layout/default"/>
    <dgm:cxn modelId="{AADD36F7-5A9E-4B36-A416-12C43703BC69}" srcId="{C3FC40EB-5918-4FB0-9D33-ADE50CCB4B6C}" destId="{09DAA7BF-0E05-473A-9BF4-E5B667ADCAEC}" srcOrd="1" destOrd="0" parTransId="{872B2CBC-659B-4459-B5F4-B6E4A450B722}" sibTransId="{2B2A8B66-8F0F-4597-A181-18247EB7374B}"/>
    <dgm:cxn modelId="{2F4ED34E-B178-E040-9F43-5BCA24F9DCBE}" type="presParOf" srcId="{1F5553A1-0A74-9944-8BF7-D67EBF39319F}" destId="{80000AC3-91A1-9546-A22A-A97397E8A3B4}" srcOrd="0" destOrd="0" presId="urn:microsoft.com/office/officeart/2005/8/layout/default"/>
    <dgm:cxn modelId="{CE030939-E398-A545-BC01-C560BD23266A}" type="presParOf" srcId="{1F5553A1-0A74-9944-8BF7-D67EBF39319F}" destId="{1CFCDE02-6FF5-C049-8DE2-47C48BE99390}" srcOrd="1" destOrd="0" presId="urn:microsoft.com/office/officeart/2005/8/layout/default"/>
    <dgm:cxn modelId="{6EA731B6-32A6-CC42-BAE2-50BC86F4D1AA}" type="presParOf" srcId="{1F5553A1-0A74-9944-8BF7-D67EBF39319F}" destId="{20CED394-6266-BF4F-A012-9201CF1FADB4}" srcOrd="2" destOrd="0" presId="urn:microsoft.com/office/officeart/2005/8/layout/default"/>
    <dgm:cxn modelId="{3BF4D299-A94D-3E41-8BC2-9505F2F17032}" type="presParOf" srcId="{1F5553A1-0A74-9944-8BF7-D67EBF39319F}" destId="{7EE1BAF1-68A8-224B-AF9F-97BC10F7A8CD}" srcOrd="3" destOrd="0" presId="urn:microsoft.com/office/officeart/2005/8/layout/default"/>
    <dgm:cxn modelId="{63768BBE-2FAB-8640-93BD-48E5AB6C7778}" type="presParOf" srcId="{1F5553A1-0A74-9944-8BF7-D67EBF39319F}" destId="{598C658A-4B6A-1C48-AD7B-95AC5BE1F8F4}" srcOrd="4" destOrd="0" presId="urn:microsoft.com/office/officeart/2005/8/layout/default"/>
    <dgm:cxn modelId="{127A1142-D40B-0C4B-A39B-C21F2DA0B62F}" type="presParOf" srcId="{1F5553A1-0A74-9944-8BF7-D67EBF39319F}" destId="{34D120D5-6B43-554D-B89F-D9779AAE097C}" srcOrd="5" destOrd="0" presId="urn:microsoft.com/office/officeart/2005/8/layout/default"/>
    <dgm:cxn modelId="{811A3FC7-4451-8D48-93E1-B70AEDD362E7}" type="presParOf" srcId="{1F5553A1-0A74-9944-8BF7-D67EBF39319F}" destId="{E49CF330-CBB6-CE49-8E6B-E95E47B4F3D1}" srcOrd="6" destOrd="0" presId="urn:microsoft.com/office/officeart/2005/8/layout/default"/>
    <dgm:cxn modelId="{C7204CEF-C346-5749-84E3-D39CC4F3625D}" type="presParOf" srcId="{1F5553A1-0A74-9944-8BF7-D67EBF39319F}" destId="{D619964A-AA08-744B-A22D-EA8FC8A9A0EE}" srcOrd="7" destOrd="0" presId="urn:microsoft.com/office/officeart/2005/8/layout/default"/>
    <dgm:cxn modelId="{0B90F895-A78A-B145-A497-56FC0F14E65A}" type="presParOf" srcId="{1F5553A1-0A74-9944-8BF7-D67EBF39319F}" destId="{685E06D9-C5E2-E349-B7D0-764F57DFEB4A}"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0B818E-AF78-464E-9529-A30F3D66D5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B56FB2-2767-9142-8956-8354C576ACCC}">
      <dgm:prSet/>
      <dgm:spPr/>
      <dgm:t>
        <a:bodyPr/>
        <a:lstStyle/>
        <a:p>
          <a:r>
            <a:rPr lang="en-US" dirty="0"/>
            <a:t>SME</a:t>
          </a:r>
          <a:endParaRPr lang="en-CA" dirty="0"/>
        </a:p>
      </dgm:t>
    </dgm:pt>
    <dgm:pt modelId="{AFCA07DC-57F1-A94E-88B1-6D983DD8433A}" type="parTrans" cxnId="{869F7F6A-040B-3B47-986C-E1CC841F7514}">
      <dgm:prSet/>
      <dgm:spPr/>
      <dgm:t>
        <a:bodyPr/>
        <a:lstStyle/>
        <a:p>
          <a:endParaRPr lang="en-US"/>
        </a:p>
      </dgm:t>
    </dgm:pt>
    <dgm:pt modelId="{7A9A148B-2792-F74B-B4EC-67BEB0CCEF47}" type="sibTrans" cxnId="{869F7F6A-040B-3B47-986C-E1CC841F7514}">
      <dgm:prSet/>
      <dgm:spPr/>
      <dgm:t>
        <a:bodyPr/>
        <a:lstStyle/>
        <a:p>
          <a:endParaRPr lang="en-US"/>
        </a:p>
      </dgm:t>
    </dgm:pt>
    <dgm:pt modelId="{881790CD-45BC-BD43-916D-9C4898D64ED7}">
      <dgm:prSet/>
      <dgm:spPr/>
      <dgm:t>
        <a:bodyPr/>
        <a:lstStyle/>
        <a:p>
          <a:r>
            <a:rPr lang="en-US" dirty="0"/>
            <a:t>SDO Team</a:t>
          </a:r>
          <a:endParaRPr lang="en-CA" dirty="0"/>
        </a:p>
      </dgm:t>
    </dgm:pt>
    <dgm:pt modelId="{648543FB-447D-7B4B-BECA-1E3095C8F69C}" type="parTrans" cxnId="{520DC8A2-380C-7E43-9F46-54B85BE3426D}">
      <dgm:prSet/>
      <dgm:spPr/>
      <dgm:t>
        <a:bodyPr/>
        <a:lstStyle/>
        <a:p>
          <a:endParaRPr lang="en-US"/>
        </a:p>
      </dgm:t>
    </dgm:pt>
    <dgm:pt modelId="{5AB225D4-245C-DB49-9171-C3F718034E05}" type="sibTrans" cxnId="{520DC8A2-380C-7E43-9F46-54B85BE3426D}">
      <dgm:prSet/>
      <dgm:spPr/>
      <dgm:t>
        <a:bodyPr/>
        <a:lstStyle/>
        <a:p>
          <a:endParaRPr lang="en-US"/>
        </a:p>
      </dgm:t>
    </dgm:pt>
    <dgm:pt modelId="{AD501041-A2BA-7646-9A9C-115D383F3099}">
      <dgm:prSet/>
      <dgm:spPr/>
      <dgm:t>
        <a:bodyPr/>
        <a:lstStyle/>
        <a:p>
          <a:r>
            <a:rPr lang="en-US" dirty="0" err="1"/>
            <a:t>Employe</a:t>
          </a:r>
          <a:r>
            <a:rPr lang="en-US" dirty="0"/>
            <a:t> du SDO (</a:t>
          </a:r>
          <a:r>
            <a:rPr lang="en-US" dirty="0" err="1"/>
            <a:t>Architecte</a:t>
          </a:r>
          <a:r>
            <a:rPr lang="en-US" dirty="0"/>
            <a:t>, </a:t>
          </a:r>
          <a:r>
            <a:rPr lang="en-US" dirty="0" err="1"/>
            <a:t>Developeur</a:t>
          </a:r>
          <a:r>
            <a:rPr lang="en-US" dirty="0"/>
            <a:t>)</a:t>
          </a:r>
          <a:endParaRPr lang="en-CA" dirty="0"/>
        </a:p>
      </dgm:t>
    </dgm:pt>
    <dgm:pt modelId="{D3190E3F-E678-7C4B-A537-680CF0B574FA}" type="parTrans" cxnId="{0B97072C-04A9-E94B-A6C1-7B40F63C6DE4}">
      <dgm:prSet/>
      <dgm:spPr/>
      <dgm:t>
        <a:bodyPr/>
        <a:lstStyle/>
        <a:p>
          <a:endParaRPr lang="en-US"/>
        </a:p>
      </dgm:t>
    </dgm:pt>
    <dgm:pt modelId="{96342840-171A-FA4D-84A3-7BBA2909125C}" type="sibTrans" cxnId="{0B97072C-04A9-E94B-A6C1-7B40F63C6DE4}">
      <dgm:prSet/>
      <dgm:spPr/>
      <dgm:t>
        <a:bodyPr/>
        <a:lstStyle/>
        <a:p>
          <a:endParaRPr lang="en-US"/>
        </a:p>
      </dgm:t>
    </dgm:pt>
    <dgm:pt modelId="{4E43BEF0-C107-3B41-B600-BD820CAFEA03}">
      <dgm:prSet/>
      <dgm:spPr/>
      <dgm:t>
        <a:bodyPr/>
        <a:lstStyle/>
        <a:p>
          <a:r>
            <a:rPr lang="en-US" dirty="0"/>
            <a:t>SDO Members (Amdocs, Oracle, Bell etc..)</a:t>
          </a:r>
          <a:endParaRPr lang="en-CA" dirty="0"/>
        </a:p>
      </dgm:t>
    </dgm:pt>
    <dgm:pt modelId="{CFF7DF1F-4370-7B45-AF73-075D12E28235}" type="parTrans" cxnId="{0A8E5F88-003A-C447-BB72-ED5006AC57E1}">
      <dgm:prSet/>
      <dgm:spPr/>
      <dgm:t>
        <a:bodyPr/>
        <a:lstStyle/>
        <a:p>
          <a:endParaRPr lang="en-US"/>
        </a:p>
      </dgm:t>
    </dgm:pt>
    <dgm:pt modelId="{FB33E706-F80A-1F4B-B6FB-EC5D3079B2F1}" type="sibTrans" cxnId="{0A8E5F88-003A-C447-BB72-ED5006AC57E1}">
      <dgm:prSet/>
      <dgm:spPr/>
      <dgm:t>
        <a:bodyPr/>
        <a:lstStyle/>
        <a:p>
          <a:endParaRPr lang="en-US"/>
        </a:p>
      </dgm:t>
    </dgm:pt>
    <dgm:pt modelId="{F8861648-36A1-FA42-A69F-7D4A01BE1240}">
      <dgm:prSet/>
      <dgm:spPr/>
      <dgm:t>
        <a:bodyPr/>
        <a:lstStyle/>
        <a:p>
          <a:r>
            <a:rPr lang="en-US" dirty="0"/>
            <a:t>Subject Matter Expert</a:t>
          </a:r>
          <a:endParaRPr lang="en-CA" dirty="0"/>
        </a:p>
      </dgm:t>
    </dgm:pt>
    <dgm:pt modelId="{4CADA69C-9B37-9646-AEBE-CD126AE7A504}" type="parTrans" cxnId="{209F1C87-67BA-A543-B4B4-DF69D60FDF9A}">
      <dgm:prSet/>
      <dgm:spPr/>
      <dgm:t>
        <a:bodyPr/>
        <a:lstStyle/>
        <a:p>
          <a:endParaRPr lang="en-US"/>
        </a:p>
      </dgm:t>
    </dgm:pt>
    <dgm:pt modelId="{D21ABBA7-56F3-414C-A774-595717AD8C67}" type="sibTrans" cxnId="{209F1C87-67BA-A543-B4B4-DF69D60FDF9A}">
      <dgm:prSet/>
      <dgm:spPr/>
      <dgm:t>
        <a:bodyPr/>
        <a:lstStyle/>
        <a:p>
          <a:endParaRPr lang="en-US"/>
        </a:p>
      </dgm:t>
    </dgm:pt>
    <dgm:pt modelId="{C605B9C1-5BFB-9C47-8E77-23370D645C5A}" type="pres">
      <dgm:prSet presAssocID="{370B818E-AF78-464E-9529-A30F3D66D5A2}" presName="linear" presStyleCnt="0">
        <dgm:presLayoutVars>
          <dgm:animLvl val="lvl"/>
          <dgm:resizeHandles val="exact"/>
        </dgm:presLayoutVars>
      </dgm:prSet>
      <dgm:spPr/>
    </dgm:pt>
    <dgm:pt modelId="{C6D96C83-0286-EC46-B9FE-954E609C50EE}" type="pres">
      <dgm:prSet presAssocID="{52B56FB2-2767-9142-8956-8354C576ACCC}" presName="parentText" presStyleLbl="node1" presStyleIdx="0" presStyleCnt="2">
        <dgm:presLayoutVars>
          <dgm:chMax val="0"/>
          <dgm:bulletEnabled val="1"/>
        </dgm:presLayoutVars>
      </dgm:prSet>
      <dgm:spPr/>
    </dgm:pt>
    <dgm:pt modelId="{1A46B15A-2D4D-1347-9CA7-E09A1B85A797}" type="pres">
      <dgm:prSet presAssocID="{52B56FB2-2767-9142-8956-8354C576ACCC}" presName="childText" presStyleLbl="revTx" presStyleIdx="0" presStyleCnt="2">
        <dgm:presLayoutVars>
          <dgm:bulletEnabled val="1"/>
        </dgm:presLayoutVars>
      </dgm:prSet>
      <dgm:spPr/>
    </dgm:pt>
    <dgm:pt modelId="{2992CD48-737F-BB4F-A8D7-9F3189EAF760}" type="pres">
      <dgm:prSet presAssocID="{881790CD-45BC-BD43-916D-9C4898D64ED7}" presName="parentText" presStyleLbl="node1" presStyleIdx="1" presStyleCnt="2">
        <dgm:presLayoutVars>
          <dgm:chMax val="0"/>
          <dgm:bulletEnabled val="1"/>
        </dgm:presLayoutVars>
      </dgm:prSet>
      <dgm:spPr/>
    </dgm:pt>
    <dgm:pt modelId="{D67DAEE0-D8E4-E444-8CF6-EA1A894AA428}" type="pres">
      <dgm:prSet presAssocID="{881790CD-45BC-BD43-916D-9C4898D64ED7}" presName="childText" presStyleLbl="revTx" presStyleIdx="1" presStyleCnt="2">
        <dgm:presLayoutVars>
          <dgm:bulletEnabled val="1"/>
        </dgm:presLayoutVars>
      </dgm:prSet>
      <dgm:spPr/>
    </dgm:pt>
  </dgm:ptLst>
  <dgm:cxnLst>
    <dgm:cxn modelId="{8D20970A-8F50-0A4D-843D-11FFE70FE239}" type="presOf" srcId="{370B818E-AF78-464E-9529-A30F3D66D5A2}" destId="{C605B9C1-5BFB-9C47-8E77-23370D645C5A}" srcOrd="0" destOrd="0" presId="urn:microsoft.com/office/officeart/2005/8/layout/vList2"/>
    <dgm:cxn modelId="{0B97072C-04A9-E94B-A6C1-7B40F63C6DE4}" srcId="{52B56FB2-2767-9142-8956-8354C576ACCC}" destId="{AD501041-A2BA-7646-9A9C-115D383F3099}" srcOrd="1" destOrd="0" parTransId="{D3190E3F-E678-7C4B-A537-680CF0B574FA}" sibTransId="{96342840-171A-FA4D-84A3-7BBA2909125C}"/>
    <dgm:cxn modelId="{869F7F6A-040B-3B47-986C-E1CC841F7514}" srcId="{370B818E-AF78-464E-9529-A30F3D66D5A2}" destId="{52B56FB2-2767-9142-8956-8354C576ACCC}" srcOrd="0" destOrd="0" parTransId="{AFCA07DC-57F1-A94E-88B1-6D983DD8433A}" sibTransId="{7A9A148B-2792-F74B-B4EC-67BEB0CCEF47}"/>
    <dgm:cxn modelId="{32C51774-2200-764B-931C-57C9F6233E86}" type="presOf" srcId="{AD501041-A2BA-7646-9A9C-115D383F3099}" destId="{1A46B15A-2D4D-1347-9CA7-E09A1B85A797}" srcOrd="0" destOrd="1" presId="urn:microsoft.com/office/officeart/2005/8/layout/vList2"/>
    <dgm:cxn modelId="{59156778-3171-364A-8CAE-991E32A9DF06}" type="presOf" srcId="{4E43BEF0-C107-3B41-B600-BD820CAFEA03}" destId="{D67DAEE0-D8E4-E444-8CF6-EA1A894AA428}" srcOrd="0" destOrd="0" presId="urn:microsoft.com/office/officeart/2005/8/layout/vList2"/>
    <dgm:cxn modelId="{17C5777F-84B8-E643-8DDB-A3BEF1B26596}" type="presOf" srcId="{881790CD-45BC-BD43-916D-9C4898D64ED7}" destId="{2992CD48-737F-BB4F-A8D7-9F3189EAF760}" srcOrd="0" destOrd="0" presId="urn:microsoft.com/office/officeart/2005/8/layout/vList2"/>
    <dgm:cxn modelId="{209F1C87-67BA-A543-B4B4-DF69D60FDF9A}" srcId="{52B56FB2-2767-9142-8956-8354C576ACCC}" destId="{F8861648-36A1-FA42-A69F-7D4A01BE1240}" srcOrd="0" destOrd="0" parTransId="{4CADA69C-9B37-9646-AEBE-CD126AE7A504}" sibTransId="{D21ABBA7-56F3-414C-A774-595717AD8C67}"/>
    <dgm:cxn modelId="{0A8E5F88-003A-C447-BB72-ED5006AC57E1}" srcId="{881790CD-45BC-BD43-916D-9C4898D64ED7}" destId="{4E43BEF0-C107-3B41-B600-BD820CAFEA03}" srcOrd="0" destOrd="0" parTransId="{CFF7DF1F-4370-7B45-AF73-075D12E28235}" sibTransId="{FB33E706-F80A-1F4B-B6FB-EC5D3079B2F1}"/>
    <dgm:cxn modelId="{CA2A5AA1-BB1A-2147-BBBD-4B400BF4C2B5}" type="presOf" srcId="{F8861648-36A1-FA42-A69F-7D4A01BE1240}" destId="{1A46B15A-2D4D-1347-9CA7-E09A1B85A797}" srcOrd="0" destOrd="0" presId="urn:microsoft.com/office/officeart/2005/8/layout/vList2"/>
    <dgm:cxn modelId="{520DC8A2-380C-7E43-9F46-54B85BE3426D}" srcId="{370B818E-AF78-464E-9529-A30F3D66D5A2}" destId="{881790CD-45BC-BD43-916D-9C4898D64ED7}" srcOrd="1" destOrd="0" parTransId="{648543FB-447D-7B4B-BECA-1E3095C8F69C}" sibTransId="{5AB225D4-245C-DB49-9171-C3F718034E05}"/>
    <dgm:cxn modelId="{96A212F5-E749-E646-A146-1CBD4F94113F}" type="presOf" srcId="{52B56FB2-2767-9142-8956-8354C576ACCC}" destId="{C6D96C83-0286-EC46-B9FE-954E609C50EE}" srcOrd="0" destOrd="0" presId="urn:microsoft.com/office/officeart/2005/8/layout/vList2"/>
    <dgm:cxn modelId="{A72F6686-829D-2540-82E7-BB9FF67C146F}" type="presParOf" srcId="{C605B9C1-5BFB-9C47-8E77-23370D645C5A}" destId="{C6D96C83-0286-EC46-B9FE-954E609C50EE}" srcOrd="0" destOrd="0" presId="urn:microsoft.com/office/officeart/2005/8/layout/vList2"/>
    <dgm:cxn modelId="{A8846862-CF4B-4147-A9A7-21033EA734DE}" type="presParOf" srcId="{C605B9C1-5BFB-9C47-8E77-23370D645C5A}" destId="{1A46B15A-2D4D-1347-9CA7-E09A1B85A797}" srcOrd="1" destOrd="0" presId="urn:microsoft.com/office/officeart/2005/8/layout/vList2"/>
    <dgm:cxn modelId="{D5B3FDC0-6BCD-0E4E-B6E6-65DBB23E329A}" type="presParOf" srcId="{C605B9C1-5BFB-9C47-8E77-23370D645C5A}" destId="{2992CD48-737F-BB4F-A8D7-9F3189EAF760}" srcOrd="2" destOrd="0" presId="urn:microsoft.com/office/officeart/2005/8/layout/vList2"/>
    <dgm:cxn modelId="{F072047F-FA4B-DB46-B988-3235C2B26ACB}" type="presParOf" srcId="{C605B9C1-5BFB-9C47-8E77-23370D645C5A}" destId="{D67DAEE0-D8E4-E444-8CF6-EA1A894AA42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E807-B6B5-1949-8D0B-1089D1DF4340}">
      <dsp:nvSpPr>
        <dsp:cNvPr id="0" name=""/>
        <dsp:cNvSpPr/>
      </dsp:nvSpPr>
      <dsp:spPr>
        <a:xfrm>
          <a:off x="0" y="64179"/>
          <a:ext cx="10515600" cy="2069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Les Produits les plus importants des SDO sont les normes utilisees par leurs clients les operateurs Telco (Bell, BT, Orange ..) , les vendeurs (Ericsson, Amdocs, Oracle …) et les entreprises d’integration (Deloitte, CGI etc..)</a:t>
          </a:r>
        </a:p>
      </dsp:txBody>
      <dsp:txXfrm>
        <a:off x="101036" y="165215"/>
        <a:ext cx="10313528" cy="1867658"/>
      </dsp:txXfrm>
    </dsp:sp>
    <dsp:sp modelId="{BB687900-33B0-4844-A530-F5E180C45BF4}">
      <dsp:nvSpPr>
        <dsp:cNvPr id="0" name=""/>
        <dsp:cNvSpPr/>
      </dsp:nvSpPr>
      <dsp:spPr>
        <a:xfrm>
          <a:off x="0" y="2217429"/>
          <a:ext cx="10515600" cy="2069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Le TMF produit des normes APIs (standards) mais aussi des Produits de validation de conformite des APIs CTK</a:t>
          </a:r>
        </a:p>
      </dsp:txBody>
      <dsp:txXfrm>
        <a:off x="101036" y="2318465"/>
        <a:ext cx="10313528" cy="1867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000AC3-91A1-9546-A22A-A97397E8A3B4}">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defRPr cap="all"/>
          </a:pPr>
          <a:r>
            <a:rPr lang="en-US" sz="2300" kern="1200"/>
            <a:t>Development des contrats Swaggers API (Machine Readable)</a:t>
          </a:r>
        </a:p>
      </dsp:txBody>
      <dsp:txXfrm>
        <a:off x="0" y="39687"/>
        <a:ext cx="3286125" cy="1971675"/>
      </dsp:txXfrm>
    </dsp:sp>
    <dsp:sp modelId="{20CED394-6266-BF4F-A012-9201CF1FADB4}">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defRPr cap="all"/>
          </a:pPr>
          <a:r>
            <a:rPr lang="en-US" sz="2300" kern="1200"/>
            <a:t>Development des manuel d’utilisations, meilleurs pratiques API User Guide( Human Readbale)</a:t>
          </a:r>
        </a:p>
      </dsp:txBody>
      <dsp:txXfrm>
        <a:off x="3614737" y="39687"/>
        <a:ext cx="3286125" cy="1971675"/>
      </dsp:txXfrm>
    </dsp:sp>
    <dsp:sp modelId="{598C658A-4B6A-1C48-AD7B-95AC5BE1F8F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defRPr cap="all"/>
          </a:pPr>
          <a:r>
            <a:rPr lang="en-US" sz="2300" kern="1200"/>
            <a:t>Development du sample API Implementation Code </a:t>
          </a:r>
        </a:p>
      </dsp:txBody>
      <dsp:txXfrm>
        <a:off x="7229475" y="39687"/>
        <a:ext cx="3286125" cy="1971675"/>
      </dsp:txXfrm>
    </dsp:sp>
    <dsp:sp modelId="{E49CF330-CBB6-CE49-8E6B-E95E47B4F3D1}">
      <dsp:nvSpPr>
        <dsp:cNvPr id="0" name=""/>
        <dsp:cNvSpPr/>
      </dsp:nvSpPr>
      <dsp:spPr>
        <a:xfrm>
          <a:off x="1807368"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defRPr cap="all"/>
          </a:pPr>
          <a:r>
            <a:rPr lang="en-US" sz="2300" kern="1200" dirty="0"/>
            <a:t>Development du code test API (Postman)</a:t>
          </a:r>
        </a:p>
      </dsp:txBody>
      <dsp:txXfrm>
        <a:off x="1807368" y="2339975"/>
        <a:ext cx="3286125" cy="1971675"/>
      </dsp:txXfrm>
    </dsp:sp>
    <dsp:sp modelId="{685E06D9-C5E2-E349-B7D0-764F57DFEB4A}">
      <dsp:nvSpPr>
        <dsp:cNvPr id="0" name=""/>
        <dsp:cNvSpPr/>
      </dsp:nvSpPr>
      <dsp:spPr>
        <a:xfrm>
          <a:off x="5422106"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defRPr cap="all"/>
          </a:pPr>
          <a:r>
            <a:rPr lang="en-US" sz="2300" kern="1200"/>
            <a:t>Development des suites de conformite CTK (Conformance Test Kits)</a:t>
          </a:r>
        </a:p>
      </dsp:txBody>
      <dsp:txXfrm>
        <a:off x="5422106"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96C83-0286-EC46-B9FE-954E609C50EE}">
      <dsp:nvSpPr>
        <dsp:cNvPr id="0" name=""/>
        <dsp:cNvSpPr/>
      </dsp:nvSpPr>
      <dsp:spPr>
        <a:xfrm>
          <a:off x="0" y="14667"/>
          <a:ext cx="105156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SME</a:t>
          </a:r>
          <a:endParaRPr lang="en-CA" sz="4700" kern="1200" dirty="0"/>
        </a:p>
      </dsp:txBody>
      <dsp:txXfrm>
        <a:off x="55030" y="69697"/>
        <a:ext cx="10405540" cy="1017235"/>
      </dsp:txXfrm>
    </dsp:sp>
    <dsp:sp modelId="{1A46B15A-2D4D-1347-9CA7-E09A1B85A797}">
      <dsp:nvSpPr>
        <dsp:cNvPr id="0" name=""/>
        <dsp:cNvSpPr/>
      </dsp:nvSpPr>
      <dsp:spPr>
        <a:xfrm>
          <a:off x="0" y="1141962"/>
          <a:ext cx="10515600" cy="128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9690" rIns="334264" bIns="59690" numCol="1" spcCol="1270" anchor="t" anchorCtr="0">
          <a:noAutofit/>
        </a:bodyPr>
        <a:lstStyle/>
        <a:p>
          <a:pPr marL="285750" lvl="1" indent="-285750" algn="l" defTabSz="1644650">
            <a:lnSpc>
              <a:spcPct val="90000"/>
            </a:lnSpc>
            <a:spcBef>
              <a:spcPct val="0"/>
            </a:spcBef>
            <a:spcAft>
              <a:spcPct val="20000"/>
            </a:spcAft>
            <a:buChar char="•"/>
          </a:pPr>
          <a:r>
            <a:rPr lang="en-US" sz="3700" kern="1200" dirty="0"/>
            <a:t>Subject Matter Expert</a:t>
          </a:r>
          <a:endParaRPr lang="en-CA" sz="3700" kern="1200" dirty="0"/>
        </a:p>
        <a:p>
          <a:pPr marL="285750" lvl="1" indent="-285750" algn="l" defTabSz="1644650">
            <a:lnSpc>
              <a:spcPct val="90000"/>
            </a:lnSpc>
            <a:spcBef>
              <a:spcPct val="0"/>
            </a:spcBef>
            <a:spcAft>
              <a:spcPct val="20000"/>
            </a:spcAft>
            <a:buChar char="•"/>
          </a:pPr>
          <a:r>
            <a:rPr lang="en-US" sz="3700" kern="1200" dirty="0" err="1"/>
            <a:t>Employe</a:t>
          </a:r>
          <a:r>
            <a:rPr lang="en-US" sz="3700" kern="1200" dirty="0"/>
            <a:t> du SDO (</a:t>
          </a:r>
          <a:r>
            <a:rPr lang="en-US" sz="3700" kern="1200" dirty="0" err="1"/>
            <a:t>Architecte</a:t>
          </a:r>
          <a:r>
            <a:rPr lang="en-US" sz="3700" kern="1200" dirty="0"/>
            <a:t>, </a:t>
          </a:r>
          <a:r>
            <a:rPr lang="en-US" sz="3700" kern="1200" dirty="0" err="1"/>
            <a:t>Developeur</a:t>
          </a:r>
          <a:r>
            <a:rPr lang="en-US" sz="3700" kern="1200" dirty="0"/>
            <a:t>)</a:t>
          </a:r>
          <a:endParaRPr lang="en-CA" sz="3700" kern="1200" dirty="0"/>
        </a:p>
      </dsp:txBody>
      <dsp:txXfrm>
        <a:off x="0" y="1141962"/>
        <a:ext cx="10515600" cy="1289092"/>
      </dsp:txXfrm>
    </dsp:sp>
    <dsp:sp modelId="{2992CD48-737F-BB4F-A8D7-9F3189EAF760}">
      <dsp:nvSpPr>
        <dsp:cNvPr id="0" name=""/>
        <dsp:cNvSpPr/>
      </dsp:nvSpPr>
      <dsp:spPr>
        <a:xfrm>
          <a:off x="0" y="2431055"/>
          <a:ext cx="10515600" cy="11272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l" defTabSz="2089150">
            <a:lnSpc>
              <a:spcPct val="90000"/>
            </a:lnSpc>
            <a:spcBef>
              <a:spcPct val="0"/>
            </a:spcBef>
            <a:spcAft>
              <a:spcPct val="35000"/>
            </a:spcAft>
            <a:buNone/>
          </a:pPr>
          <a:r>
            <a:rPr lang="en-US" sz="4700" kern="1200" dirty="0"/>
            <a:t>SDO Team</a:t>
          </a:r>
          <a:endParaRPr lang="en-CA" sz="4700" kern="1200" dirty="0"/>
        </a:p>
      </dsp:txBody>
      <dsp:txXfrm>
        <a:off x="55030" y="2486085"/>
        <a:ext cx="10405540" cy="1017235"/>
      </dsp:txXfrm>
    </dsp:sp>
    <dsp:sp modelId="{D67DAEE0-D8E4-E444-8CF6-EA1A894AA428}">
      <dsp:nvSpPr>
        <dsp:cNvPr id="0" name=""/>
        <dsp:cNvSpPr/>
      </dsp:nvSpPr>
      <dsp:spPr>
        <a:xfrm>
          <a:off x="0" y="3558350"/>
          <a:ext cx="10515600" cy="77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59690" rIns="334264" bIns="59690" numCol="1" spcCol="1270" anchor="t" anchorCtr="0">
          <a:noAutofit/>
        </a:bodyPr>
        <a:lstStyle/>
        <a:p>
          <a:pPr marL="285750" lvl="1" indent="-285750" algn="l" defTabSz="1644650">
            <a:lnSpc>
              <a:spcPct val="90000"/>
            </a:lnSpc>
            <a:spcBef>
              <a:spcPct val="0"/>
            </a:spcBef>
            <a:spcAft>
              <a:spcPct val="20000"/>
            </a:spcAft>
            <a:buChar char="•"/>
          </a:pPr>
          <a:r>
            <a:rPr lang="en-US" sz="3700" kern="1200" dirty="0"/>
            <a:t>SDO Members (Amdocs, Oracle, Bell etc..)</a:t>
          </a:r>
          <a:endParaRPr lang="en-CA" sz="3700" kern="1200" dirty="0"/>
        </a:p>
      </dsp:txBody>
      <dsp:txXfrm>
        <a:off x="0" y="3558350"/>
        <a:ext cx="10515600" cy="778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002C1-43FA-BD4D-93DA-9EDCE78343A9}" type="datetimeFigureOut">
              <a:rPr lang="fr-FR" smtClean="0"/>
              <a:t>10/04/2023</a:t>
            </a:fld>
            <a:endParaRPr lang="fr-FR"/>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823D3-70E6-9149-B864-6A304813BA4B}" type="slidenum">
              <a:rPr lang="fr-FR" smtClean="0"/>
              <a:t>‹#›</a:t>
            </a:fld>
            <a:endParaRPr lang="fr-FR"/>
          </a:p>
        </p:txBody>
      </p:sp>
    </p:spTree>
    <p:extLst>
      <p:ext uri="{BB962C8B-B14F-4D97-AF65-F5344CB8AC3E}">
        <p14:creationId xmlns:p14="http://schemas.microsoft.com/office/powerpoint/2010/main" val="2632731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etnave.com/blog/kanban-te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rojects.tmforum.org/wiki/display/API/Open+API+Tabl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www.tmforum.org/open-api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1</a:t>
            </a:fld>
            <a:endParaRPr lang="fr-FR"/>
          </a:p>
        </p:txBody>
      </p:sp>
    </p:spTree>
    <p:extLst>
      <p:ext uri="{BB962C8B-B14F-4D97-AF65-F5344CB8AC3E}">
        <p14:creationId xmlns:p14="http://schemas.microsoft.com/office/powerpoint/2010/main" val="3514802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u="none" strike="noStrike" dirty="0">
                <a:solidFill>
                  <a:srgbClr val="202124"/>
                </a:solidFill>
                <a:effectLst/>
                <a:latin typeface="Google Sans"/>
              </a:rPr>
              <a:t>Kanban lead time is </a:t>
            </a:r>
            <a:r>
              <a:rPr lang="en-CA" b="0" i="0" u="none" strike="noStrike" dirty="0">
                <a:solidFill>
                  <a:srgbClr val="040C28"/>
                </a:solidFill>
                <a:effectLst/>
                <a:latin typeface="Google Sans"/>
              </a:rPr>
              <a:t>the time between a request being made and a task being released</a:t>
            </a:r>
            <a:r>
              <a:rPr lang="en-CA" b="0" i="0" u="none" strike="noStrike" dirty="0">
                <a:solidFill>
                  <a:srgbClr val="202124"/>
                </a:solidFill>
                <a:effectLst/>
                <a:latin typeface="Google Sans"/>
              </a:rPr>
              <a:t>. It's the total time the client is waiting for a task to be delivered.</a:t>
            </a:r>
          </a:p>
          <a:p>
            <a:endParaRPr lang="en-CA" b="0" i="0" u="none" strike="noStrike" dirty="0">
              <a:solidFill>
                <a:srgbClr val="2D3754"/>
              </a:solidFill>
              <a:effectLst/>
              <a:latin typeface="Montserrat" panose="020F0502020204030204" pitchFamily="34" charset="0"/>
            </a:endParaRPr>
          </a:p>
          <a:p>
            <a:r>
              <a:rPr lang="en-CA" b="0" i="0" u="none" strike="noStrike" dirty="0">
                <a:solidFill>
                  <a:srgbClr val="2D3754"/>
                </a:solidFill>
                <a:effectLst/>
                <a:latin typeface="Montserrat" panose="020F0502020204030204" pitchFamily="34" charset="0"/>
              </a:rPr>
              <a:t>It’s the total time the client is waiting for a task to be delivered. Lead time is frequently used by </a:t>
            </a:r>
            <a:r>
              <a:rPr lang="en-CA" b="1" i="0" u="none" strike="noStrike" dirty="0">
                <a:solidFill>
                  <a:srgbClr val="279FCD"/>
                </a:solidFill>
                <a:effectLst/>
                <a:latin typeface="Montserrat" pitchFamily="2" charset="77"/>
                <a:hlinkClick r:id="rId3"/>
              </a:rPr>
              <a:t>Kanban teams</a:t>
            </a:r>
            <a:r>
              <a:rPr lang="en-CA" b="0" i="0" u="none" strike="noStrike" dirty="0">
                <a:solidFill>
                  <a:srgbClr val="2D3754"/>
                </a:solidFill>
                <a:effectLst/>
                <a:latin typeface="Montserrat" panose="020F0502020204030204" pitchFamily="34" charset="0"/>
              </a:rPr>
              <a:t> to evaluate customer satisfaction.</a:t>
            </a:r>
          </a:p>
          <a:p>
            <a:pPr algn="l"/>
            <a:r>
              <a:rPr lang="en-CA" b="0" i="0" u="none" strike="noStrike" dirty="0">
                <a:solidFill>
                  <a:srgbClr val="2D3754"/>
                </a:solidFill>
                <a:effectLst/>
                <a:latin typeface="Montserrat" pitchFamily="2" charset="77"/>
              </a:rPr>
              <a:t>Kanban cycle time is calculating the actual work-in-progress time. It tracks how long a task stays in the different process stages. </a:t>
            </a:r>
          </a:p>
          <a:p>
            <a:pPr algn="l"/>
            <a:endParaRPr lang="en-CA" b="0" i="0" u="none" strike="noStrike" dirty="0">
              <a:solidFill>
                <a:srgbClr val="2D3754"/>
              </a:solidFill>
              <a:effectLst/>
              <a:latin typeface="Montserrat" pitchFamily="2" charset="77"/>
            </a:endParaRPr>
          </a:p>
          <a:p>
            <a:pPr algn="l" rtl="0">
              <a:buFont typeface="Arial" panose="020B0604020202020204" pitchFamily="34" charset="0"/>
              <a:buChar char="•"/>
            </a:pPr>
            <a:r>
              <a:rPr lang="en-CA" b="0" i="0" u="none" strike="noStrike" dirty="0">
                <a:solidFill>
                  <a:srgbClr val="282829"/>
                </a:solidFill>
                <a:effectLst/>
                <a:latin typeface="-apple-system"/>
              </a:rPr>
              <a:t>The higher the % C/A, the higher the flow rate in the value stream.</a:t>
            </a:r>
          </a:p>
          <a:p>
            <a:pPr algn="l" rtl="0">
              <a:buFont typeface="Arial" panose="020B0604020202020204" pitchFamily="34" charset="0"/>
              <a:buChar char="•"/>
            </a:pPr>
            <a:r>
              <a:rPr lang="en-CA" b="0" i="0" u="none" strike="noStrike" dirty="0">
                <a:solidFill>
                  <a:srgbClr val="282829"/>
                </a:solidFill>
                <a:effectLst/>
                <a:latin typeface="-apple-system"/>
              </a:rPr>
              <a:t>The lower the % C/A, the lower the flow rate, because a lot of time will be consumed by rework that has to be done</a:t>
            </a:r>
          </a:p>
          <a:p>
            <a:pPr algn="l" rtl="0">
              <a:buFont typeface="Arial" panose="020B0604020202020204" pitchFamily="34" charset="0"/>
              <a:buChar char="•"/>
            </a:pPr>
            <a:endParaRPr lang="en-CA" b="0" i="0" u="none" strike="noStrike" dirty="0">
              <a:solidFill>
                <a:srgbClr val="2828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b="0" i="0" u="none" strike="noStrike" dirty="0">
                <a:solidFill>
                  <a:srgbClr val="374151"/>
                </a:solidFill>
                <a:effectLst/>
                <a:latin typeface="Söhne"/>
              </a:rPr>
              <a:t>% Change approval: This could refer to the percentage of changes that are approved in a software development pipeline. DevOps teams often use automated testing and continuous integration/continuous delivery (CI/CD) pipelines to streamline the process of building and releasing software, and change approval is an important step in that process.</a:t>
            </a:r>
          </a:p>
          <a:p>
            <a:pPr algn="l" rtl="0">
              <a:buFont typeface="Arial" panose="020B0604020202020204" pitchFamily="34" charset="0"/>
              <a:buChar char="•"/>
            </a:pPr>
            <a:endParaRPr lang="en-CA" b="0" i="0" u="none" strike="noStrike" dirty="0">
              <a:solidFill>
                <a:srgbClr val="282829"/>
              </a:solidFill>
              <a:effectLst/>
              <a:latin typeface="-apple-system"/>
            </a:endParaRPr>
          </a:p>
          <a:p>
            <a:pPr algn="l"/>
            <a:endParaRPr lang="en-CA" b="0" i="0" u="none" strike="noStrike" dirty="0">
              <a:solidFill>
                <a:srgbClr val="2D3754"/>
              </a:solidFill>
              <a:effectLst/>
              <a:latin typeface="Montserrat" pitchFamily="2" charset="77"/>
            </a:endParaRPr>
          </a:p>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16</a:t>
            </a:fld>
            <a:endParaRPr lang="fr-FR"/>
          </a:p>
        </p:txBody>
      </p:sp>
    </p:spTree>
    <p:extLst>
      <p:ext uri="{BB962C8B-B14F-4D97-AF65-F5344CB8AC3E}">
        <p14:creationId xmlns:p14="http://schemas.microsoft.com/office/powerpoint/2010/main" val="2194216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20</a:t>
            </a:fld>
            <a:endParaRPr lang="fr-FR"/>
          </a:p>
        </p:txBody>
      </p:sp>
    </p:spTree>
    <p:extLst>
      <p:ext uri="{BB962C8B-B14F-4D97-AF65-F5344CB8AC3E}">
        <p14:creationId xmlns:p14="http://schemas.microsoft.com/office/powerpoint/2010/main" val="170137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dirty="0" err="1"/>
              <a:t>objectifs</a:t>
            </a:r>
            <a:r>
              <a:rPr lang="en-US" dirty="0"/>
              <a:t>:</a:t>
            </a:r>
          </a:p>
          <a:p>
            <a:endParaRPr lang="en-US" dirty="0"/>
          </a:p>
          <a:p>
            <a:r>
              <a:rPr lang="en-US" dirty="0"/>
              <a:t>1-SDO Presenter </a:t>
            </a:r>
            <a:r>
              <a:rPr lang="en-US" dirty="0" err="1"/>
              <a:t>cest</a:t>
            </a:r>
            <a:r>
              <a:rPr lang="en-US" dirty="0"/>
              <a:t> quoi </a:t>
            </a:r>
            <a:r>
              <a:rPr lang="en-US" dirty="0" err="1"/>
              <a:t>une</a:t>
            </a:r>
            <a:r>
              <a:rPr lang="en-US" dirty="0"/>
              <a:t> SDO </a:t>
            </a:r>
          </a:p>
          <a:p>
            <a:r>
              <a:rPr lang="en-US" dirty="0"/>
              <a:t>2-Donner example d’un SDO TMF APIs</a:t>
            </a:r>
          </a:p>
          <a:p>
            <a:r>
              <a:rPr lang="en-US" dirty="0"/>
              <a:t>3-Utilsiant le project courant comment les concepts </a:t>
            </a:r>
            <a:r>
              <a:rPr lang="en-US" dirty="0" err="1"/>
              <a:t>devops</a:t>
            </a:r>
            <a:r>
              <a:rPr lang="en-US" dirty="0"/>
              <a:t> et amelioration des flux </a:t>
            </a:r>
            <a:r>
              <a:rPr lang="en-US" dirty="0" err="1"/>
              <a:t>peut</a:t>
            </a:r>
            <a:r>
              <a:rPr lang="en-US" dirty="0"/>
              <a:t> </a:t>
            </a:r>
            <a:r>
              <a:rPr lang="en-US" dirty="0" err="1"/>
              <a:t>s’appliquer</a:t>
            </a:r>
            <a:r>
              <a:rPr lang="en-US" dirty="0"/>
              <a:t> au TMF (</a:t>
            </a:r>
            <a:r>
              <a:rPr lang="en-US" dirty="0" err="1"/>
              <a:t>exploratoire</a:t>
            </a:r>
            <a:r>
              <a:rPr lang="en-US" dirty="0"/>
              <a:t>) </a:t>
            </a:r>
          </a:p>
          <a:p>
            <a:r>
              <a:rPr lang="en-US" dirty="0"/>
              <a:t>A la fin </a:t>
            </a:r>
            <a:r>
              <a:rPr lang="en-US" dirty="0" err="1"/>
              <a:t>preiere</a:t>
            </a:r>
            <a:r>
              <a:rPr lang="en-US" dirty="0"/>
              <a:t> de </a:t>
            </a:r>
            <a:r>
              <a:rPr lang="en-US" dirty="0" err="1"/>
              <a:t>consuklter</a:t>
            </a:r>
            <a:r>
              <a:rPr lang="en-US" dirty="0"/>
              <a:t> le rapport</a:t>
            </a:r>
          </a:p>
          <a:p>
            <a:r>
              <a:rPr lang="en-US" dirty="0"/>
              <a:t>25 mins</a:t>
            </a:r>
          </a:p>
        </p:txBody>
      </p:sp>
      <p:sp>
        <p:nvSpPr>
          <p:cNvPr id="4" name="Slide Number Placeholder 3"/>
          <p:cNvSpPr>
            <a:spLocks noGrp="1"/>
          </p:cNvSpPr>
          <p:nvPr>
            <p:ph type="sldNum" sz="quarter" idx="5"/>
          </p:nvPr>
        </p:nvSpPr>
        <p:spPr/>
        <p:txBody>
          <a:bodyPr/>
          <a:lstStyle/>
          <a:p>
            <a:fld id="{7F3823D3-70E6-9149-B864-6A304813BA4B}" type="slidenum">
              <a:rPr lang="fr-FR" smtClean="0"/>
              <a:t>2</a:t>
            </a:fld>
            <a:endParaRPr lang="fr-FR"/>
          </a:p>
        </p:txBody>
      </p:sp>
    </p:spTree>
    <p:extLst>
      <p:ext uri="{BB962C8B-B14F-4D97-AF65-F5344CB8AC3E}">
        <p14:creationId xmlns:p14="http://schemas.microsoft.com/office/powerpoint/2010/main" val="296408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6</a:t>
            </a:fld>
            <a:endParaRPr lang="fr-FR"/>
          </a:p>
        </p:txBody>
      </p:sp>
    </p:spTree>
    <p:extLst>
      <p:ext uri="{BB962C8B-B14F-4D97-AF65-F5344CB8AC3E}">
        <p14:creationId xmlns:p14="http://schemas.microsoft.com/office/powerpoint/2010/main" val="1023059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SCRIPT: </a:t>
            </a:r>
          </a:p>
          <a:p>
            <a:endParaRPr lang="en-US" dirty="0"/>
          </a:p>
          <a:p>
            <a:r>
              <a:rPr lang="en-CA" b="0" i="0" u="none" strike="noStrike" dirty="0">
                <a:solidFill>
                  <a:srgbClr val="374151"/>
                </a:solidFill>
                <a:effectLst/>
                <a:latin typeface="Söhne"/>
              </a:rPr>
              <a:t>TM Forum Open APIs are a set of standardized RESTful APIs that are designed to help service providers and software developers build digital services and applications more quickly and efficiently.</a:t>
            </a:r>
            <a:endParaRPr lang="en-US" dirty="0"/>
          </a:p>
          <a:p>
            <a:endParaRPr lang="en-US" dirty="0"/>
          </a:p>
          <a:p>
            <a:r>
              <a:rPr lang="en-US" dirty="0"/>
              <a:t>TMF Forum Open APIs is a suite of APIs making it easier to create, build</a:t>
            </a:r>
            <a:r>
              <a:rPr lang="en-US" baseline="0" dirty="0"/>
              <a:t> and operate complex innovative services. The APIs are REST-based. It is important to consider that the APIs are not only meant to build  OSS/BSS but also can be used in the context of  management solutions for IoT, Smart City, Big Data, and NFV (Zoom Open APIs)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973EE07-8E42-F944-98C2-F3ECC2F33E99}" type="slidenum">
              <a:rPr lang="en-US" smtClean="0"/>
              <a:t>8</a:t>
            </a:fld>
            <a:endParaRPr lang="en-US" dirty="0"/>
          </a:p>
        </p:txBody>
      </p:sp>
    </p:spTree>
    <p:extLst>
      <p:ext uri="{BB962C8B-B14F-4D97-AF65-F5344CB8AC3E}">
        <p14:creationId xmlns:p14="http://schemas.microsoft.com/office/powerpoint/2010/main" val="945488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94960" y="6228548"/>
            <a:ext cx="6359675" cy="5096085"/>
          </a:xfrm>
          <a:prstGeom prst="rect">
            <a:avLst/>
          </a:prstGeom>
        </p:spPr>
        <p:txBody>
          <a:bodyPr/>
          <a:lstStyle/>
          <a:p>
            <a:r>
              <a:rPr lang="en-US" baseline="0" dirty="0"/>
              <a:t>SCRIPT </a:t>
            </a:r>
          </a:p>
          <a:p>
            <a:endParaRPr lang="en-US" baseline="0" dirty="0"/>
          </a:p>
          <a:p>
            <a:r>
              <a:rPr lang="en-US" baseline="0" dirty="0"/>
              <a:t> Open APIs are part of an API Ecosystem. Focus on  the fact that there are of inter-operable APIs covering many aspects from IoT Management up to Complex B2B Fabrics. </a:t>
            </a:r>
          </a:p>
          <a:p>
            <a:endParaRPr lang="en-US" baseline="0" dirty="0"/>
          </a:p>
          <a:p>
            <a:pPr defTabSz="1108801">
              <a:defRPr/>
            </a:pPr>
            <a:r>
              <a:rPr lang="en-US" sz="1500" dirty="0">
                <a:solidFill>
                  <a:schemeClr val="tx2"/>
                </a:solidFill>
              </a:rPr>
              <a:t>https://</a:t>
            </a:r>
            <a:r>
              <a:rPr lang="en-US" sz="1500" dirty="0" err="1">
                <a:solidFill>
                  <a:schemeClr val="tx2"/>
                </a:solidFill>
              </a:rPr>
              <a:t>projects.tmforum.org</a:t>
            </a:r>
            <a:r>
              <a:rPr lang="en-US" sz="1500" dirty="0">
                <a:solidFill>
                  <a:schemeClr val="tx2"/>
                </a:solidFill>
              </a:rPr>
              <a:t>/wiki/display/API/</a:t>
            </a:r>
            <a:r>
              <a:rPr lang="en-US" sz="1500" dirty="0" err="1">
                <a:solidFill>
                  <a:schemeClr val="tx2"/>
                </a:solidFill>
              </a:rPr>
              <a:t>Open+API+Table</a:t>
            </a:r>
            <a:endParaRPr lang="en-US" sz="1500" dirty="0">
              <a:solidFill>
                <a:schemeClr val="tx2"/>
              </a:solidFill>
            </a:endParaRPr>
          </a:p>
          <a:p>
            <a:pPr defTabSz="1108801">
              <a:defRPr/>
            </a:pPr>
            <a:endParaRPr lang="en-US" sz="1500" dirty="0">
              <a:solidFill>
                <a:schemeClr val="tx2"/>
              </a:solidFill>
            </a:endParaRPr>
          </a:p>
          <a:p>
            <a:pPr algn="l"/>
            <a:r>
              <a:rPr lang="en-CA" sz="2400" b="0" i="0" u="none" strike="noStrike" dirty="0">
                <a:solidFill>
                  <a:srgbClr val="000000"/>
                </a:solidFill>
                <a:effectLst/>
                <a:latin typeface="Söhne"/>
              </a:rPr>
              <a:t>TM Forum provides a set of Open APIs for the telecommunications industry. Here are some examples of TM Forum Open APIs :</a:t>
            </a:r>
          </a:p>
          <a:p>
            <a:pPr algn="l">
              <a:buFont typeface="+mj-lt"/>
              <a:buAutoNum type="arabicPeriod"/>
            </a:pPr>
            <a:r>
              <a:rPr lang="en-CA" sz="2400" b="0" i="0" u="none" strike="noStrike" dirty="0">
                <a:solidFill>
                  <a:srgbClr val="000000"/>
                </a:solidFill>
                <a:effectLst/>
                <a:latin typeface="Söhne"/>
              </a:rPr>
              <a:t>Customer Management: The Customer Management API provides a standard way to create, read, update, and delete customer records, as well as retrieve customer account and contact information.</a:t>
            </a:r>
          </a:p>
          <a:p>
            <a:pPr algn="l">
              <a:buFont typeface="+mj-lt"/>
              <a:buAutoNum type="arabicPeriod"/>
            </a:pPr>
            <a:r>
              <a:rPr lang="en-CA" sz="2400" b="0" i="0" u="none" strike="noStrike" dirty="0">
                <a:solidFill>
                  <a:srgbClr val="000000"/>
                </a:solidFill>
                <a:effectLst/>
                <a:latin typeface="Söhne"/>
              </a:rPr>
              <a:t>Product Catalog: The Product Catalog API provides a standard way to manage products and services that are offered to customers, including the ability to create, read, update, and delete product and pricing information.</a:t>
            </a:r>
          </a:p>
          <a:p>
            <a:pPr algn="l">
              <a:buFont typeface="+mj-lt"/>
              <a:buAutoNum type="arabicPeriod"/>
            </a:pPr>
            <a:r>
              <a:rPr lang="en-CA" sz="2400" b="0" i="0" u="none" strike="noStrike" dirty="0">
                <a:solidFill>
                  <a:srgbClr val="000000"/>
                </a:solidFill>
                <a:effectLst/>
                <a:latin typeface="Söhne"/>
              </a:rPr>
              <a:t>Order Management: The Order Management API provides a standard way to manage the entire order lifecycle, including the ability to create, read, update, and delete orders, as well as track order status and manage order changes.</a:t>
            </a:r>
          </a:p>
          <a:p>
            <a:pPr algn="l">
              <a:buFont typeface="+mj-lt"/>
              <a:buAutoNum type="arabicPeriod"/>
            </a:pPr>
            <a:r>
              <a:rPr lang="en-CA" sz="2400" b="0" i="0" u="none" strike="noStrike" dirty="0">
                <a:solidFill>
                  <a:srgbClr val="000000"/>
                </a:solidFill>
                <a:effectLst/>
                <a:latin typeface="Söhne"/>
              </a:rPr>
              <a:t>Billing Management: The Billing Management API provides a standard way to manage customer billing, including the ability to generate invoices, process payments, and manage customer balances.</a:t>
            </a:r>
          </a:p>
          <a:p>
            <a:pPr algn="l">
              <a:buFont typeface="+mj-lt"/>
              <a:buAutoNum type="arabicPeriod"/>
            </a:pPr>
            <a:r>
              <a:rPr lang="en-CA" sz="2400" b="0" i="0" u="none" strike="noStrike" dirty="0">
                <a:solidFill>
                  <a:srgbClr val="000000"/>
                </a:solidFill>
                <a:effectLst/>
                <a:latin typeface="Söhne"/>
              </a:rPr>
              <a:t>Trouble Ticketing: The Trouble Ticketing API provides a standard way to manage customer service requests and trouble tickets, including the ability to create, read, update, and delete tickets, as well as track ticket status and manage ticket routing and escalation.</a:t>
            </a:r>
          </a:p>
          <a:p>
            <a:pPr algn="l"/>
            <a:endParaRPr lang="en-CA" sz="2400" b="0" i="0" u="none" strike="noStrike" dirty="0">
              <a:solidFill>
                <a:srgbClr val="000000"/>
              </a:solidFill>
              <a:effectLst/>
              <a:latin typeface="Söhne"/>
            </a:endParaRPr>
          </a:p>
          <a:p>
            <a:pPr algn="l"/>
            <a:r>
              <a:rPr lang="en-CA" sz="2400" b="0" i="0" u="none" strike="noStrike" dirty="0">
                <a:solidFill>
                  <a:srgbClr val="000000"/>
                </a:solidFill>
                <a:effectLst/>
                <a:latin typeface="Söhne"/>
              </a:rPr>
              <a:t>Overall, TM Forum's Open APIs can help telecommunications companies to streamline their operations, reduce costs, and improve customer satisfaction. By adopting these APIs, companies can accelerate the development and deployment of customer-facing services, and ensure that these services meet the needs and expectations of their customers.</a:t>
            </a:r>
          </a:p>
          <a:p>
            <a:br>
              <a:rPr lang="en-CA" sz="2400" dirty="0"/>
            </a:br>
            <a:endParaRPr lang="en-US" sz="1500" dirty="0">
              <a:solidFill>
                <a:schemeClr val="tx2"/>
              </a:solidFill>
            </a:endParaRP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B9E5972-6644-4853-9900-71D558947D36}" type="slidenum">
              <a:rPr lang="en-US" smtClean="0"/>
              <a:pPr/>
              <a:t>9</a:t>
            </a:fld>
            <a:endParaRPr lang="en-US"/>
          </a:p>
        </p:txBody>
      </p:sp>
    </p:spTree>
    <p:extLst>
      <p:ext uri="{BB962C8B-B14F-4D97-AF65-F5344CB8AC3E}">
        <p14:creationId xmlns:p14="http://schemas.microsoft.com/office/powerpoint/2010/main" val="102015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Il </a:t>
            </a:r>
            <a:r>
              <a:rPr lang="en-US" dirty="0" err="1"/>
              <a:t>existe</a:t>
            </a:r>
            <a:r>
              <a:rPr lang="en-US" dirty="0"/>
              <a:t> </a:t>
            </a:r>
            <a:r>
              <a:rPr lang="en-US" dirty="0" err="1"/>
              <a:t>plusieurs</a:t>
            </a:r>
            <a:r>
              <a:rPr lang="en-US" dirty="0"/>
              <a:t> Value streams au </a:t>
            </a:r>
            <a:r>
              <a:rPr lang="en-US" dirty="0" err="1"/>
              <a:t>niveau</a:t>
            </a:r>
            <a:r>
              <a:rPr lang="en-US" dirty="0"/>
              <a:t> de la production des APIs </a:t>
            </a:r>
          </a:p>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10</a:t>
            </a:fld>
            <a:endParaRPr lang="fr-FR"/>
          </a:p>
        </p:txBody>
      </p:sp>
    </p:spTree>
    <p:extLst>
      <p:ext uri="{BB962C8B-B14F-4D97-AF65-F5344CB8AC3E}">
        <p14:creationId xmlns:p14="http://schemas.microsoft.com/office/powerpoint/2010/main" val="369430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500" dirty="0"/>
              <a:t>Here the focus is on showing and walkthrough the APIs from the Open API Table.</a:t>
            </a:r>
          </a:p>
          <a:p>
            <a:pPr rtl="0"/>
            <a:endParaRPr lang="en-US" sz="1500" dirty="0"/>
          </a:p>
          <a:p>
            <a:pPr rtl="0"/>
            <a:r>
              <a:rPr lang="en-US" sz="1500" dirty="0"/>
              <a:t>The instructor should be looking at the Ecosystem Portal Web Page</a:t>
            </a:r>
          </a:p>
          <a:p>
            <a:pPr rtl="0"/>
            <a:endParaRPr lang="en-US" sz="1500" dirty="0"/>
          </a:p>
          <a:p>
            <a:pPr rtl="0"/>
            <a:r>
              <a:rPr lang="en-US" sz="1500" dirty="0">
                <a:solidFill>
                  <a:schemeClr val="tx2"/>
                </a:solidFill>
                <a:hlinkClick r:id="rId3" tooltip="goapi"/>
              </a:rPr>
              <a:t>http://projects.tmforum.org/wiki/display/API/Open+API+Table</a:t>
            </a:r>
            <a:endParaRPr lang="en-US" sz="1500" dirty="0">
              <a:solidFill>
                <a:schemeClr val="tx2"/>
              </a:solidFill>
            </a:endParaRPr>
          </a:p>
          <a:p>
            <a:pPr rtl="0"/>
            <a:endParaRPr lang="en-US" sz="1500" dirty="0">
              <a:solidFill>
                <a:schemeClr val="tx2"/>
              </a:solidFill>
            </a:endParaRPr>
          </a:p>
          <a:p>
            <a:pPr defTabSz="1108801">
              <a:defRPr/>
            </a:pPr>
            <a:r>
              <a:rPr lang="en-US" sz="1500" dirty="0">
                <a:solidFill>
                  <a:schemeClr val="tx2"/>
                </a:solidFill>
                <a:hlinkClick r:id="rId4"/>
              </a:rPr>
              <a:t>http://www.tmforum.org/open-apis/</a:t>
            </a:r>
            <a:endParaRPr lang="en-US" sz="1500" dirty="0">
              <a:solidFill>
                <a:schemeClr val="tx2"/>
              </a:solidFill>
            </a:endParaRPr>
          </a:p>
          <a:p>
            <a:pPr rtl="0"/>
            <a:endParaRPr lang="en-US" sz="1500" dirty="0"/>
          </a:p>
        </p:txBody>
      </p:sp>
      <p:sp>
        <p:nvSpPr>
          <p:cNvPr id="4" name="Slide Number Placeholder 3"/>
          <p:cNvSpPr>
            <a:spLocks noGrp="1"/>
          </p:cNvSpPr>
          <p:nvPr>
            <p:ph type="sldNum" sz="quarter" idx="10"/>
          </p:nvPr>
        </p:nvSpPr>
        <p:spPr/>
        <p:txBody>
          <a:bodyPr/>
          <a:lstStyle/>
          <a:p>
            <a:fld id="{3528E766-D65B-A946-AB93-E463F7094F33}" type="slidenum">
              <a:rPr lang="en-US" smtClean="0"/>
              <a:pPr/>
              <a:t>11</a:t>
            </a:fld>
            <a:endParaRPr lang="en-US" dirty="0"/>
          </a:p>
        </p:txBody>
      </p:sp>
    </p:spTree>
    <p:extLst>
      <p:ext uri="{BB962C8B-B14F-4D97-AF65-F5344CB8AC3E}">
        <p14:creationId xmlns:p14="http://schemas.microsoft.com/office/powerpoint/2010/main" val="363185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3823D3-70E6-9149-B864-6A304813BA4B}" type="slidenum">
              <a:rPr lang="fr-FR" smtClean="0"/>
              <a:t>12</a:t>
            </a:fld>
            <a:endParaRPr lang="fr-FR"/>
          </a:p>
        </p:txBody>
      </p:sp>
    </p:spTree>
    <p:extLst>
      <p:ext uri="{BB962C8B-B14F-4D97-AF65-F5344CB8AC3E}">
        <p14:creationId xmlns:p14="http://schemas.microsoft.com/office/powerpoint/2010/main" val="127725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u="none" strike="noStrike" dirty="0">
                <a:solidFill>
                  <a:srgbClr val="374151"/>
                </a:solidFill>
                <a:effectLst/>
                <a:latin typeface="Söhne"/>
              </a:rPr>
              <a:t>Script:</a:t>
            </a:r>
          </a:p>
          <a:p>
            <a:pPr algn="l"/>
            <a:endParaRPr lang="en-CA" b="0" i="0" u="none" strike="noStrike" dirty="0">
              <a:solidFill>
                <a:srgbClr val="374151"/>
              </a:solidFill>
              <a:effectLst/>
              <a:latin typeface="Söhne"/>
            </a:endParaRPr>
          </a:p>
          <a:p>
            <a:pPr algn="l"/>
            <a:r>
              <a:rPr lang="en-CA" b="0" i="0" u="none" strike="noStrike" dirty="0">
                <a:solidFill>
                  <a:srgbClr val="374151"/>
                </a:solidFill>
                <a:effectLst/>
                <a:latin typeface="Söhne"/>
              </a:rPr>
              <a:t>The API Development Lifecycle typically includes the following stages:</a:t>
            </a:r>
          </a:p>
          <a:p>
            <a:pPr algn="l">
              <a:buFont typeface="+mj-lt"/>
              <a:buAutoNum type="arabicPeriod"/>
            </a:pPr>
            <a:r>
              <a:rPr lang="en-CA" b="0" i="0" u="none" strike="noStrike" dirty="0">
                <a:solidFill>
                  <a:srgbClr val="374151"/>
                </a:solidFill>
                <a:effectLst/>
                <a:latin typeface="Söhne"/>
              </a:rPr>
              <a:t>Conception, Identification and Design: This is the initial stage of API Development Lifecycle, where the objectives of the API are defined, and the API design is planned. The API requirements are captured in the API Profile document.</a:t>
            </a:r>
          </a:p>
          <a:p>
            <a:pPr algn="l">
              <a:buFont typeface="+mj-lt"/>
              <a:buAutoNum type="arabicPeriod"/>
            </a:pPr>
            <a:r>
              <a:rPr lang="en-CA" b="0" i="0" u="none" strike="noStrike" dirty="0">
                <a:solidFill>
                  <a:srgbClr val="374151"/>
                </a:solidFill>
                <a:effectLst/>
                <a:latin typeface="Söhne"/>
              </a:rPr>
              <a:t>Specification: In this stage, the API's design is created, which includes creating a detailed specification of the API, defining the data models, and creating the API documentation. We also define the Conformance Profile at this stage.</a:t>
            </a:r>
          </a:p>
          <a:p>
            <a:pPr algn="l">
              <a:buFont typeface="+mj-lt"/>
              <a:buAutoNum type="arabicPeriod"/>
            </a:pPr>
            <a:r>
              <a:rPr lang="en-CA" b="0" i="0" u="none" strike="noStrike" dirty="0">
                <a:solidFill>
                  <a:srgbClr val="374151"/>
                </a:solidFill>
                <a:effectLst/>
                <a:latin typeface="Söhne"/>
              </a:rPr>
              <a:t>Implementation: This stage involves the actual coding of the API. This includes creating the API logic, database schema, and error-handling logic. The code is typically tested during development to ensure it meets the requirements and is free of bugs.</a:t>
            </a:r>
          </a:p>
          <a:p>
            <a:pPr algn="l">
              <a:buFont typeface="+mj-lt"/>
              <a:buAutoNum type="arabicPeriod"/>
            </a:pPr>
            <a:r>
              <a:rPr lang="en-CA" b="0" i="0" u="none" strike="noStrike" dirty="0">
                <a:solidFill>
                  <a:srgbClr val="374151"/>
                </a:solidFill>
                <a:effectLst/>
                <a:latin typeface="Söhne"/>
              </a:rPr>
              <a:t>Testing and Deployment: The API is tested to ensure that it meets the requirements and functions as intended. This includes testing the API endpoints, verifying the data exchange format, and checking the </a:t>
            </a:r>
            <a:r>
              <a:rPr lang="en-CA" b="0" i="0" u="none" strike="noStrike" dirty="0" err="1">
                <a:solidFill>
                  <a:srgbClr val="374151"/>
                </a:solidFill>
                <a:effectLst/>
                <a:latin typeface="Söhne"/>
              </a:rPr>
              <a:t>apis</a:t>
            </a:r>
            <a:r>
              <a:rPr lang="en-CA" b="0" i="0" u="none" strike="noStrike" dirty="0">
                <a:solidFill>
                  <a:srgbClr val="374151"/>
                </a:solidFill>
                <a:effectLst/>
                <a:latin typeface="Söhne"/>
              </a:rPr>
              <a:t> concerning the conformance profile. The API is deployed in the TMF Forum production environment, and it is made available for use. This stage involves configuring the API servers, setting up monitoring and alerting, and ensuring that the API is secure.</a:t>
            </a:r>
          </a:p>
          <a:p>
            <a:pPr algn="l"/>
            <a:endParaRPr lang="en-CA" b="0" i="0" u="none" strike="noStrike" dirty="0">
              <a:solidFill>
                <a:srgbClr val="374151"/>
              </a:solidFill>
              <a:effectLst/>
              <a:latin typeface="Söhne"/>
            </a:endParaRPr>
          </a:p>
          <a:p>
            <a:pPr algn="l"/>
            <a:r>
              <a:rPr lang="en-CA" b="0" i="0" u="none" strike="noStrike" dirty="0">
                <a:solidFill>
                  <a:srgbClr val="374151"/>
                </a:solidFill>
                <a:effectLst/>
                <a:latin typeface="Söhne"/>
              </a:rPr>
              <a:t>Each stage in the API Development Lifecycle is critical to ensuring the API's success. By following a structured process, businesses can create reliable and efficient APIs that meet the needs of their users.</a:t>
            </a:r>
          </a:p>
          <a:p>
            <a:pPr algn="l">
              <a:buFont typeface="+mj-lt"/>
              <a:buAutoNum type="arabicPeriod"/>
            </a:pPr>
            <a:endParaRPr lang="en-CA" b="0" i="0" u="none" strike="noStrike"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E868F246-B3C9-412E-BD0E-C290D7FBC3C4}" type="slidenum">
              <a:rPr lang="en-US" smtClean="0"/>
              <a:t>13</a:t>
            </a:fld>
            <a:endParaRPr lang="en-US"/>
          </a:p>
        </p:txBody>
      </p:sp>
    </p:spTree>
    <p:extLst>
      <p:ext uri="{BB962C8B-B14F-4D97-AF65-F5344CB8AC3E}">
        <p14:creationId xmlns:p14="http://schemas.microsoft.com/office/powerpoint/2010/main" val="4075873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800D1-0E12-59EC-6B6E-F6F290B5DEE2}"/>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endParaRPr lang="fr-FR"/>
          </a:p>
        </p:txBody>
      </p:sp>
      <p:sp>
        <p:nvSpPr>
          <p:cNvPr id="3" name="Sous-titre 2">
            <a:extLst>
              <a:ext uri="{FF2B5EF4-FFF2-40B4-BE49-F238E27FC236}">
                <a16:creationId xmlns:a16="http://schemas.microsoft.com/office/drawing/2014/main" id="{5389BD61-8721-C4D4-223B-E3BF14C4F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fr-FR"/>
          </a:p>
        </p:txBody>
      </p:sp>
      <p:sp>
        <p:nvSpPr>
          <p:cNvPr id="4" name="Espace réservé de la date 3">
            <a:extLst>
              <a:ext uri="{FF2B5EF4-FFF2-40B4-BE49-F238E27FC236}">
                <a16:creationId xmlns:a16="http://schemas.microsoft.com/office/drawing/2014/main" id="{489D3D77-454B-A578-AA5D-0DB3AD827470}"/>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208C368A-E365-C2DA-EB8A-407D23298B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E31E793-15A3-53C7-F377-4B044CCA2061}"/>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387932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21625C-ABDB-D047-56F2-7EC73596FC97}"/>
              </a:ext>
            </a:extLst>
          </p:cNvPr>
          <p:cNvSpPr>
            <a:spLocks noGrp="1"/>
          </p:cNvSpPr>
          <p:nvPr>
            <p:ph type="title"/>
          </p:nvPr>
        </p:nvSpPr>
        <p:spPr/>
        <p:txBody>
          <a:bodyPr/>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5CEBC760-ABEC-D73C-FB07-572831643B33}"/>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799585CC-BB32-DD89-6E99-3E2058F51445}"/>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CFBA3980-9187-28F0-292D-EA0C06FCC60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8F6A3A-C0BA-8775-90AE-9962743763A7}"/>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263040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D3D2227-1185-4A1E-D939-8218D6B43356}"/>
              </a:ext>
            </a:extLst>
          </p:cNvPr>
          <p:cNvSpPr>
            <a:spLocks noGrp="1"/>
          </p:cNvSpPr>
          <p:nvPr>
            <p:ph type="title" orient="vert"/>
          </p:nvPr>
        </p:nvSpPr>
        <p:spPr>
          <a:xfrm>
            <a:off x="8724900" y="365125"/>
            <a:ext cx="2628900" cy="5811838"/>
          </a:xfrm>
        </p:spPr>
        <p:txBody>
          <a:bodyPr vert="eaVert"/>
          <a:lstStyle/>
          <a:p>
            <a:r>
              <a:rPr lang="fr-CA"/>
              <a:t>Modifier le style du titre</a:t>
            </a:r>
            <a:endParaRPr lang="fr-FR"/>
          </a:p>
        </p:txBody>
      </p:sp>
      <p:sp>
        <p:nvSpPr>
          <p:cNvPr id="3" name="Espace réservé du texte vertical 2">
            <a:extLst>
              <a:ext uri="{FF2B5EF4-FFF2-40B4-BE49-F238E27FC236}">
                <a16:creationId xmlns:a16="http://schemas.microsoft.com/office/drawing/2014/main" id="{D1233F3B-10B6-8007-36A1-22A3FEF98BD1}"/>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86A679D7-B9B5-11D2-BE73-17053D0A1224}"/>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5AE0FD4B-9283-3C41-41E8-2E516BCD14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D8C3B1-5D5A-43F3-432B-6C9024594B44}"/>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3326111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87B81FFD-9661-4255-82FD-F4B681765A22}"/>
              </a:ext>
            </a:extLst>
          </p:cNvPr>
          <p:cNvSpPr>
            <a:spLocks noGrp="1"/>
          </p:cNvSpPr>
          <p:nvPr>
            <p:ph type="title"/>
          </p:nvPr>
        </p:nvSpPr>
        <p:spPr>
          <a:xfrm>
            <a:off x="452852" y="294640"/>
            <a:ext cx="10188000" cy="549275"/>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8" name="Slide Number Placeholder 5">
            <a:extLst>
              <a:ext uri="{FF2B5EF4-FFF2-40B4-BE49-F238E27FC236}">
                <a16:creationId xmlns:a16="http://schemas.microsoft.com/office/drawing/2014/main" id="{262F51DB-0B01-4A06-9694-6ACFDF3EAC8F}"/>
              </a:ext>
            </a:extLst>
          </p:cNvPr>
          <p:cNvSpPr>
            <a:spLocks noGrp="1"/>
          </p:cNvSpPr>
          <p:nvPr>
            <p:ph type="sldNum" sz="quarter" idx="4"/>
          </p:nvPr>
        </p:nvSpPr>
        <p:spPr>
          <a:xfrm>
            <a:off x="10221756" y="6563362"/>
            <a:ext cx="729917" cy="247343"/>
          </a:xfrm>
          <a:prstGeom prst="rect">
            <a:avLst/>
          </a:prstGeom>
        </p:spPr>
        <p:txBody>
          <a:bodyPr vert="horz" lIns="91440" tIns="45720" rIns="91440" bIns="45720" rtlCol="0" anchor="ctr"/>
          <a:lstStyle>
            <a:lvl1pPr algn="r">
              <a:defRPr sz="800">
                <a:solidFill>
                  <a:schemeClr val="tx1">
                    <a:tint val="75000"/>
                  </a:schemeClr>
                </a:solidFill>
              </a:defRPr>
            </a:lvl1pPr>
          </a:lstStyle>
          <a:p>
            <a:fld id="{93814408-5831-49B7-BF84-9D4EB0FEE077}" type="slidenum">
              <a:rPr lang="en-GB" smtClean="0"/>
              <a:pPr/>
              <a:t>‹#›</a:t>
            </a:fld>
            <a:endParaRPr lang="en-GB"/>
          </a:p>
        </p:txBody>
      </p:sp>
    </p:spTree>
    <p:extLst>
      <p:ext uri="{BB962C8B-B14F-4D97-AF65-F5344CB8AC3E}">
        <p14:creationId xmlns:p14="http://schemas.microsoft.com/office/powerpoint/2010/main" val="2442097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amp; Image">
    <p:spTree>
      <p:nvGrpSpPr>
        <p:cNvPr id="1" name=""/>
        <p:cNvGrpSpPr/>
        <p:nvPr/>
      </p:nvGrpSpPr>
      <p:grpSpPr>
        <a:xfrm>
          <a:off x="0" y="0"/>
          <a:ext cx="0" cy="0"/>
          <a:chOff x="0" y="0"/>
          <a:chExt cx="0" cy="0"/>
        </a:xfrm>
      </p:grpSpPr>
      <p:sp>
        <p:nvSpPr>
          <p:cNvPr id="7" name="Picture Placeholder 19">
            <a:extLst>
              <a:ext uri="{FF2B5EF4-FFF2-40B4-BE49-F238E27FC236}">
                <a16:creationId xmlns:a16="http://schemas.microsoft.com/office/drawing/2014/main" id="{4F4D19CB-DC8E-4429-A82E-3CEE2F47BB22}"/>
              </a:ext>
            </a:extLst>
          </p:cNvPr>
          <p:cNvSpPr>
            <a:spLocks noGrp="1"/>
          </p:cNvSpPr>
          <p:nvPr>
            <p:ph type="pic" sz="quarter" idx="15" hasCustomPrompt="1"/>
          </p:nvPr>
        </p:nvSpPr>
        <p:spPr>
          <a:xfrm>
            <a:off x="7167877" y="1600200"/>
            <a:ext cx="4492486" cy="4492486"/>
          </a:xfrm>
          <a:custGeom>
            <a:avLst/>
            <a:gdLst>
              <a:gd name="connsiteX0" fmla="*/ 858511 w 1717022"/>
              <a:gd name="connsiteY0" fmla="*/ 0 h 1717022"/>
              <a:gd name="connsiteX1" fmla="*/ 1717022 w 1717022"/>
              <a:gd name="connsiteY1" fmla="*/ 858511 h 1717022"/>
              <a:gd name="connsiteX2" fmla="*/ 1717021 w 1717022"/>
              <a:gd name="connsiteY2" fmla="*/ 858511 h 1717022"/>
              <a:gd name="connsiteX3" fmla="*/ 858510 w 1717022"/>
              <a:gd name="connsiteY3" fmla="*/ 1717022 h 1717022"/>
              <a:gd name="connsiteX4" fmla="*/ 0 w 1717022"/>
              <a:gd name="connsiteY4" fmla="*/ 1717022 h 1717022"/>
              <a:gd name="connsiteX5" fmla="*/ 0 w 1717022"/>
              <a:gd name="connsiteY5" fmla="*/ 858511 h 1717022"/>
              <a:gd name="connsiteX6" fmla="*/ 858511 w 1717022"/>
              <a:gd name="connsiteY6" fmla="*/ 0 h 171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7022" h="1717022">
                <a:moveTo>
                  <a:pt x="858511" y="0"/>
                </a:moveTo>
                <a:cubicBezTo>
                  <a:pt x="1332654" y="0"/>
                  <a:pt x="1717022" y="384368"/>
                  <a:pt x="1717022" y="858511"/>
                </a:cubicBezTo>
                <a:lnTo>
                  <a:pt x="1717021" y="858511"/>
                </a:lnTo>
                <a:cubicBezTo>
                  <a:pt x="1717021" y="1332654"/>
                  <a:pt x="1332653" y="1717022"/>
                  <a:pt x="858510" y="1717022"/>
                </a:cubicBezTo>
                <a:lnTo>
                  <a:pt x="0" y="1717022"/>
                </a:lnTo>
                <a:lnTo>
                  <a:pt x="0" y="858511"/>
                </a:lnTo>
                <a:cubicBezTo>
                  <a:pt x="0" y="384368"/>
                  <a:pt x="384368" y="0"/>
                  <a:pt x="858511" y="0"/>
                </a:cubicBezTo>
                <a:close/>
              </a:path>
            </a:pathLst>
          </a:custGeom>
        </p:spPr>
        <p:txBody>
          <a:bodyPr wrap="square" anchor="ctr">
            <a:noAutofit/>
          </a:bodyPr>
          <a:lstStyle>
            <a:lvl1pPr marL="0" indent="0" algn="ctr">
              <a:buFont typeface="Arial" panose="020B0604020202020204" pitchFamily="34" charset="0"/>
              <a:buNone/>
              <a:defRPr sz="1400"/>
            </a:lvl1pPr>
          </a:lstStyle>
          <a:p>
            <a:r>
              <a:rPr lang="en-GB" dirty="0"/>
              <a:t>Tap icon to add picture.</a:t>
            </a:r>
            <a:br>
              <a:rPr lang="en-GB" dirty="0"/>
            </a:br>
            <a:r>
              <a:rPr lang="en-GB" dirty="0"/>
              <a:t>Use the crop tool to reposition image if needed</a:t>
            </a:r>
          </a:p>
        </p:txBody>
      </p:sp>
      <p:sp>
        <p:nvSpPr>
          <p:cNvPr id="8" name="Title Placeholder 1">
            <a:extLst>
              <a:ext uri="{FF2B5EF4-FFF2-40B4-BE49-F238E27FC236}">
                <a16:creationId xmlns:a16="http://schemas.microsoft.com/office/drawing/2014/main" id="{392EBF84-9AD5-4574-A5E2-53A851562585}"/>
              </a:ext>
            </a:extLst>
          </p:cNvPr>
          <p:cNvSpPr>
            <a:spLocks noGrp="1"/>
          </p:cNvSpPr>
          <p:nvPr>
            <p:ph type="title"/>
          </p:nvPr>
        </p:nvSpPr>
        <p:spPr>
          <a:xfrm>
            <a:off x="452852" y="294639"/>
            <a:ext cx="10653954" cy="549275"/>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6" name="Text Placeholder 2">
            <a:extLst>
              <a:ext uri="{FF2B5EF4-FFF2-40B4-BE49-F238E27FC236}">
                <a16:creationId xmlns:a16="http://schemas.microsoft.com/office/drawing/2014/main" id="{F2C420A3-CCDB-4471-8C71-35D96824C612}"/>
              </a:ext>
            </a:extLst>
          </p:cNvPr>
          <p:cNvSpPr>
            <a:spLocks noGrp="1"/>
          </p:cNvSpPr>
          <p:nvPr>
            <p:ph idx="12"/>
          </p:nvPr>
        </p:nvSpPr>
        <p:spPr>
          <a:xfrm>
            <a:off x="910270" y="1600200"/>
            <a:ext cx="6257606" cy="4492486"/>
          </a:xfrm>
          <a:prstGeom prst="round2DiagRect">
            <a:avLst>
              <a:gd name="adj1" fmla="val 0"/>
              <a:gd name="adj2" fmla="val 50000"/>
            </a:avLst>
          </a:prstGeom>
          <a:solidFill>
            <a:schemeClr val="accent1"/>
          </a:solidFill>
        </p:spPr>
        <p:txBody>
          <a:bodyPr vert="horz" lIns="0" tIns="45720" rIns="216000" bIns="45720" rtlCol="0">
            <a:noAutofit/>
          </a:bodyPr>
          <a:lstStyle>
            <a:lvl1pPr marL="285750" indent="-285750">
              <a:buFontTx/>
              <a:buBlip>
                <a:blip r:embed="rId2"/>
              </a:buBlip>
              <a:defRPr sz="1800">
                <a:solidFill>
                  <a:schemeClr val="bg1"/>
                </a:solidFill>
              </a:defRPr>
            </a:lvl1pPr>
          </a:lstStyle>
          <a:p>
            <a:pPr lvl="0"/>
            <a:r>
              <a:rPr lang="en-GB"/>
              <a:t>Click to edit Master text styles</a:t>
            </a:r>
          </a:p>
        </p:txBody>
      </p:sp>
      <p:sp>
        <p:nvSpPr>
          <p:cNvPr id="11" name="Text Placeholder 3">
            <a:extLst>
              <a:ext uri="{FF2B5EF4-FFF2-40B4-BE49-F238E27FC236}">
                <a16:creationId xmlns:a16="http://schemas.microsoft.com/office/drawing/2014/main" id="{81A4DFC1-1FE7-4B00-8F59-347B94DDBD7D}"/>
              </a:ext>
            </a:extLst>
          </p:cNvPr>
          <p:cNvSpPr>
            <a:spLocks noGrp="1"/>
          </p:cNvSpPr>
          <p:nvPr>
            <p:ph type="body" sz="half" idx="2"/>
          </p:nvPr>
        </p:nvSpPr>
        <p:spPr>
          <a:xfrm>
            <a:off x="1076862" y="826603"/>
            <a:ext cx="10042823" cy="549274"/>
          </a:xfrm>
        </p:spPr>
        <p:txBody>
          <a:bodyPr tIns="0">
            <a:noAutofit/>
          </a:bodyPr>
          <a:lstStyle>
            <a:lvl1pPr marL="0" indent="0">
              <a:lnSpc>
                <a:spcPct val="100000"/>
              </a:lnSpc>
              <a:spcAft>
                <a:spcPts val="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Slide Number Placeholder 5">
            <a:extLst>
              <a:ext uri="{FF2B5EF4-FFF2-40B4-BE49-F238E27FC236}">
                <a16:creationId xmlns:a16="http://schemas.microsoft.com/office/drawing/2014/main" id="{F2E8128D-BCF4-452E-B962-E8F2EE13CAC7}"/>
              </a:ext>
            </a:extLst>
          </p:cNvPr>
          <p:cNvSpPr>
            <a:spLocks noGrp="1"/>
          </p:cNvSpPr>
          <p:nvPr>
            <p:ph type="sldNum" sz="quarter" idx="4"/>
          </p:nvPr>
        </p:nvSpPr>
        <p:spPr>
          <a:xfrm>
            <a:off x="10221756" y="6563361"/>
            <a:ext cx="729917" cy="247342"/>
          </a:xfrm>
          <a:prstGeom prst="rect">
            <a:avLst/>
          </a:prstGeom>
        </p:spPr>
        <p:txBody>
          <a:bodyPr vert="horz" lIns="91440" tIns="45720" rIns="91440" bIns="45720" rtlCol="0" anchor="ctr"/>
          <a:lstStyle>
            <a:lvl1pPr algn="r">
              <a:defRPr sz="800">
                <a:solidFill>
                  <a:schemeClr val="tx1">
                    <a:tint val="75000"/>
                  </a:schemeClr>
                </a:solidFill>
              </a:defRPr>
            </a:lvl1pPr>
          </a:lstStyle>
          <a:p>
            <a:fld id="{93814408-5831-49B7-BF84-9D4EB0FEE077}" type="slidenum">
              <a:rPr lang="en-GB" smtClean="0"/>
              <a:pPr/>
              <a:t>‹#›</a:t>
            </a:fld>
            <a:endParaRPr lang="en-GB" dirty="0"/>
          </a:p>
        </p:txBody>
      </p:sp>
    </p:spTree>
    <p:extLst>
      <p:ext uri="{BB962C8B-B14F-4D97-AF65-F5344CB8AC3E}">
        <p14:creationId xmlns:p14="http://schemas.microsoft.com/office/powerpoint/2010/main" val="1211444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Defaul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11582400" cy="5588000"/>
          </a:xfrm>
        </p:spPr>
        <p:txBody>
          <a:bodyPr>
            <a:normAutofit/>
          </a:bodyPr>
          <a:lstStyle>
            <a:lvl1pPr>
              <a:defRPr sz="2133"/>
            </a:lvl1pPr>
            <a:lvl2pPr>
              <a:defRPr sz="1867"/>
            </a:lvl2pPr>
            <a:lvl3pPr>
              <a:defRPr sz="1600"/>
            </a:lvl3pPr>
            <a:lvl4pPr>
              <a:defRPr sz="1467"/>
            </a:lvl4pPr>
            <a:lvl5pPr>
              <a:defRPr sz="1467"/>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itle Placeholder 1"/>
          <p:cNvSpPr>
            <a:spLocks noGrp="1"/>
          </p:cNvSpPr>
          <p:nvPr>
            <p:ph type="title"/>
          </p:nvPr>
        </p:nvSpPr>
        <p:spPr>
          <a:xfrm>
            <a:off x="203200" y="136356"/>
            <a:ext cx="10261600" cy="312880"/>
          </a:xfrm>
          <a:prstGeom prst="rect">
            <a:avLst/>
          </a:prstGeom>
        </p:spPr>
        <p:txBody>
          <a:bodyPr vert="horz" lIns="91440" tIns="45720" rIns="91440" bIns="4572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39803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D24638-3243-3459-39A4-DFD45393A5E1}"/>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516C3870-32DB-11B4-D2FE-850D690E2C5D}"/>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7FF15B11-14D6-8E26-3F84-F760D779AAB5}"/>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8D48000F-CDDA-4989-79CA-B633CCB5B7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A24AEAB-B678-2BA9-9656-5653F1B1A3F7}"/>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1109486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754D44-A7DD-3CB0-68C9-66BB1B7CF590}"/>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fr-FR"/>
          </a:p>
        </p:txBody>
      </p:sp>
      <p:sp>
        <p:nvSpPr>
          <p:cNvPr id="3" name="Espace réservé du texte 2">
            <a:extLst>
              <a:ext uri="{FF2B5EF4-FFF2-40B4-BE49-F238E27FC236}">
                <a16:creationId xmlns:a16="http://schemas.microsoft.com/office/drawing/2014/main" id="{05F12A61-8651-74BD-1EA6-B6166E96AF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EE58B942-B5E9-FA9E-F3C2-868A14BA1EA4}"/>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1DC6C6AC-AC05-3C2D-792D-C7702CB095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0B9613B-EFC4-4E69-E932-0716F021EA4D}"/>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177814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7B798F-64B8-AF85-62E4-204EEC7101D8}"/>
              </a:ext>
            </a:extLst>
          </p:cNvPr>
          <p:cNvSpPr>
            <a:spLocks noGrp="1"/>
          </p:cNvSpPr>
          <p:nvPr>
            <p:ph type="title"/>
          </p:nvPr>
        </p:nvSpPr>
        <p:spPr/>
        <p:txBody>
          <a:bodyPr/>
          <a:lstStyle/>
          <a:p>
            <a:r>
              <a:rPr lang="fr-CA"/>
              <a:t>Modifier le style du titre</a:t>
            </a:r>
            <a:endParaRPr lang="fr-FR"/>
          </a:p>
        </p:txBody>
      </p:sp>
      <p:sp>
        <p:nvSpPr>
          <p:cNvPr id="3" name="Espace réservé du contenu 2">
            <a:extLst>
              <a:ext uri="{FF2B5EF4-FFF2-40B4-BE49-F238E27FC236}">
                <a16:creationId xmlns:a16="http://schemas.microsoft.com/office/drawing/2014/main" id="{78E6FE45-8385-8E4E-9533-B1DB69E505A8}"/>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contenu 3">
            <a:extLst>
              <a:ext uri="{FF2B5EF4-FFF2-40B4-BE49-F238E27FC236}">
                <a16:creationId xmlns:a16="http://schemas.microsoft.com/office/drawing/2014/main" id="{6D8A08C9-4177-2EC4-699C-1BA322DAD458}"/>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e la date 4">
            <a:extLst>
              <a:ext uri="{FF2B5EF4-FFF2-40B4-BE49-F238E27FC236}">
                <a16:creationId xmlns:a16="http://schemas.microsoft.com/office/drawing/2014/main" id="{6BE10E91-FB14-B0C8-F196-00B89CF4D117}"/>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6" name="Espace réservé du pied de page 5">
            <a:extLst>
              <a:ext uri="{FF2B5EF4-FFF2-40B4-BE49-F238E27FC236}">
                <a16:creationId xmlns:a16="http://schemas.microsoft.com/office/drawing/2014/main" id="{7216BC4F-A4E8-E6A4-67FA-40136054FE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6C9DC5-299C-D1ED-BDB6-B492AC3607A7}"/>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3320765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5C40FD-1F0F-BF72-4CCE-A74201A0DB9C}"/>
              </a:ext>
            </a:extLst>
          </p:cNvPr>
          <p:cNvSpPr>
            <a:spLocks noGrp="1"/>
          </p:cNvSpPr>
          <p:nvPr>
            <p:ph type="title"/>
          </p:nvPr>
        </p:nvSpPr>
        <p:spPr>
          <a:xfrm>
            <a:off x="839788" y="365125"/>
            <a:ext cx="10515600" cy="1325563"/>
          </a:xfrm>
        </p:spPr>
        <p:txBody>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7F58F7B3-AC21-CE8C-B38E-C45A273066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6C9B289E-B700-275F-B01D-233EA40BC970}"/>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u texte 4">
            <a:extLst>
              <a:ext uri="{FF2B5EF4-FFF2-40B4-BE49-F238E27FC236}">
                <a16:creationId xmlns:a16="http://schemas.microsoft.com/office/drawing/2014/main" id="{5871FB40-3F4F-BE52-E052-86A7DA69A7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DD878327-642B-5E24-184E-906CDD397CDB}"/>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7" name="Espace réservé de la date 6">
            <a:extLst>
              <a:ext uri="{FF2B5EF4-FFF2-40B4-BE49-F238E27FC236}">
                <a16:creationId xmlns:a16="http://schemas.microsoft.com/office/drawing/2014/main" id="{20130227-FC4A-0919-495E-238CBD56193F}"/>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8" name="Espace réservé du pied de page 7">
            <a:extLst>
              <a:ext uri="{FF2B5EF4-FFF2-40B4-BE49-F238E27FC236}">
                <a16:creationId xmlns:a16="http://schemas.microsoft.com/office/drawing/2014/main" id="{890F1546-6CC3-D7D9-9B08-F6CB8DCC463F}"/>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267FEFE-4C17-A9EF-5782-63245E8E0C55}"/>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3621620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6C6CDA-35F9-8CFA-BAD0-38F245CF881B}"/>
              </a:ext>
            </a:extLst>
          </p:cNvPr>
          <p:cNvSpPr>
            <a:spLocks noGrp="1"/>
          </p:cNvSpPr>
          <p:nvPr>
            <p:ph type="title"/>
          </p:nvPr>
        </p:nvSpPr>
        <p:spPr/>
        <p:txBody>
          <a:bodyPr/>
          <a:lstStyle/>
          <a:p>
            <a:r>
              <a:rPr lang="fr-CA"/>
              <a:t>Modifier le style du titre</a:t>
            </a:r>
            <a:endParaRPr lang="fr-FR"/>
          </a:p>
        </p:txBody>
      </p:sp>
      <p:sp>
        <p:nvSpPr>
          <p:cNvPr id="3" name="Espace réservé de la date 2">
            <a:extLst>
              <a:ext uri="{FF2B5EF4-FFF2-40B4-BE49-F238E27FC236}">
                <a16:creationId xmlns:a16="http://schemas.microsoft.com/office/drawing/2014/main" id="{AE9B43F4-44AB-1467-0F0F-90052980B558}"/>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4" name="Espace réservé du pied de page 3">
            <a:extLst>
              <a:ext uri="{FF2B5EF4-FFF2-40B4-BE49-F238E27FC236}">
                <a16:creationId xmlns:a16="http://schemas.microsoft.com/office/drawing/2014/main" id="{80F19BFA-6556-5C8F-8358-73DBF858A81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81A5359E-40E8-BC2E-17DC-115CAC40A0FB}"/>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358922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D91E1882-4E25-D69F-6F1C-4DA03527063E}"/>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3" name="Espace réservé du pied de page 2">
            <a:extLst>
              <a:ext uri="{FF2B5EF4-FFF2-40B4-BE49-F238E27FC236}">
                <a16:creationId xmlns:a16="http://schemas.microsoft.com/office/drawing/2014/main" id="{F2F173C7-9309-3D90-355B-4B5930BDD9E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0E2F91F-85C9-79AB-A40C-8AB01C15BF3A}"/>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120314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A9E82E-AF22-61D4-7059-4362592F65F9}"/>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du contenu 2">
            <a:extLst>
              <a:ext uri="{FF2B5EF4-FFF2-40B4-BE49-F238E27FC236}">
                <a16:creationId xmlns:a16="http://schemas.microsoft.com/office/drawing/2014/main" id="{FC372480-122F-507D-3502-A37F47DA7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texte 3">
            <a:extLst>
              <a:ext uri="{FF2B5EF4-FFF2-40B4-BE49-F238E27FC236}">
                <a16:creationId xmlns:a16="http://schemas.microsoft.com/office/drawing/2014/main" id="{41B435DE-7F3E-0CAB-AE8B-4AA8A3524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EF3F6C7F-E087-5505-0895-193191D5CED2}"/>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6" name="Espace réservé du pied de page 5">
            <a:extLst>
              <a:ext uri="{FF2B5EF4-FFF2-40B4-BE49-F238E27FC236}">
                <a16:creationId xmlns:a16="http://schemas.microsoft.com/office/drawing/2014/main" id="{6CEE25AE-620A-261B-D2F7-EEB390258A5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330260C-9BB4-C167-158F-69D65BECE0D7}"/>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633146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AB7E25-A405-0A33-215A-69DA4D2D1D53}"/>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fr-FR"/>
          </a:p>
        </p:txBody>
      </p:sp>
      <p:sp>
        <p:nvSpPr>
          <p:cNvPr id="3" name="Espace réservé pour une image  2">
            <a:extLst>
              <a:ext uri="{FF2B5EF4-FFF2-40B4-BE49-F238E27FC236}">
                <a16:creationId xmlns:a16="http://schemas.microsoft.com/office/drawing/2014/main" id="{5A45847B-FD19-0EAB-543F-7192449B8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701258D-B0BC-30E3-326C-4877A972B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353CE9DC-DD54-F90C-3BA3-62A6D01A359D}"/>
              </a:ext>
            </a:extLst>
          </p:cNvPr>
          <p:cNvSpPr>
            <a:spLocks noGrp="1"/>
          </p:cNvSpPr>
          <p:nvPr>
            <p:ph type="dt" sz="half" idx="10"/>
          </p:nvPr>
        </p:nvSpPr>
        <p:spPr/>
        <p:txBody>
          <a:bodyPr/>
          <a:lstStyle/>
          <a:p>
            <a:fld id="{C7F42CD7-9185-2A45-83AC-EEAB932BA543}" type="datetimeFigureOut">
              <a:rPr lang="fr-FR" smtClean="0"/>
              <a:t>10/04/2023</a:t>
            </a:fld>
            <a:endParaRPr lang="fr-FR"/>
          </a:p>
        </p:txBody>
      </p:sp>
      <p:sp>
        <p:nvSpPr>
          <p:cNvPr id="6" name="Espace réservé du pied de page 5">
            <a:extLst>
              <a:ext uri="{FF2B5EF4-FFF2-40B4-BE49-F238E27FC236}">
                <a16:creationId xmlns:a16="http://schemas.microsoft.com/office/drawing/2014/main" id="{FE0E4007-53C5-CE8A-060F-765107EF910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8DF777A-D168-73E1-99C5-616AC8BEA311}"/>
              </a:ext>
            </a:extLst>
          </p:cNvPr>
          <p:cNvSpPr>
            <a:spLocks noGrp="1"/>
          </p:cNvSpPr>
          <p:nvPr>
            <p:ph type="sldNum" sz="quarter" idx="12"/>
          </p:nvPr>
        </p:nvSpPr>
        <p:spPr/>
        <p:txBody>
          <a:bodyPr/>
          <a:lstStyle/>
          <a:p>
            <a:fld id="{EC1911F9-8E5E-4743-8170-3B9F51C86CB4}" type="slidenum">
              <a:rPr lang="fr-FR" smtClean="0"/>
              <a:t>‹#›</a:t>
            </a:fld>
            <a:endParaRPr lang="fr-FR"/>
          </a:p>
        </p:txBody>
      </p:sp>
    </p:spTree>
    <p:extLst>
      <p:ext uri="{BB962C8B-B14F-4D97-AF65-F5344CB8AC3E}">
        <p14:creationId xmlns:p14="http://schemas.microsoft.com/office/powerpoint/2010/main" val="174121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356B696-3074-A22B-74CA-E5FD011AEA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fr-FR"/>
          </a:p>
        </p:txBody>
      </p:sp>
      <p:sp>
        <p:nvSpPr>
          <p:cNvPr id="3" name="Espace réservé du texte 2">
            <a:extLst>
              <a:ext uri="{FF2B5EF4-FFF2-40B4-BE49-F238E27FC236}">
                <a16:creationId xmlns:a16="http://schemas.microsoft.com/office/drawing/2014/main" id="{E790BAFE-182F-0156-84FB-DF5A3B09BD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F8D56186-FB3C-12BF-672E-39EF29EBFA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F42CD7-9185-2A45-83AC-EEAB932BA543}" type="datetimeFigureOut">
              <a:rPr lang="fr-FR" smtClean="0"/>
              <a:t>10/04/2023</a:t>
            </a:fld>
            <a:endParaRPr lang="fr-FR"/>
          </a:p>
        </p:txBody>
      </p:sp>
      <p:sp>
        <p:nvSpPr>
          <p:cNvPr id="5" name="Espace réservé du pied de page 4">
            <a:extLst>
              <a:ext uri="{FF2B5EF4-FFF2-40B4-BE49-F238E27FC236}">
                <a16:creationId xmlns:a16="http://schemas.microsoft.com/office/drawing/2014/main" id="{2C962519-50FF-C49C-C674-E15DD27687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D876FCB-41FD-24BA-2034-D4A3E377A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1911F9-8E5E-4743-8170-3B9F51C86CB4}" type="slidenum">
              <a:rPr lang="fr-FR" smtClean="0"/>
              <a:t>‹#›</a:t>
            </a:fld>
            <a:endParaRPr lang="fr-FR"/>
          </a:p>
        </p:txBody>
      </p:sp>
    </p:spTree>
    <p:extLst>
      <p:ext uri="{BB962C8B-B14F-4D97-AF65-F5344CB8AC3E}">
        <p14:creationId xmlns:p14="http://schemas.microsoft.com/office/powerpoint/2010/main" val="3522768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hyperlink" Target="http://www.tmforum.org/open-apis/" TargetMode="External"/><Relationship Id="rId4" Type="http://schemas.openxmlformats.org/officeDocument/2006/relationships/hyperlink" Target="http://projects.tmforum.org/wiki/display/API/Open+API+Table" TargetMode="Externa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FD3419-64AA-4301-B690-76A4E217A933}"/>
              </a:ext>
            </a:extLst>
          </p:cNvPr>
          <p:cNvSpPr>
            <a:spLocks noGrp="1"/>
          </p:cNvSpPr>
          <p:nvPr>
            <p:ph type="ctrTitle"/>
          </p:nvPr>
        </p:nvSpPr>
        <p:spPr/>
        <p:txBody>
          <a:bodyPr>
            <a:normAutofit fontScale="90000"/>
          </a:bodyPr>
          <a:lstStyle/>
          <a:p>
            <a:r>
              <a:rPr lang="en-CA" b="0" i="0" u="none" strike="noStrike" dirty="0">
                <a:solidFill>
                  <a:srgbClr val="1D2125"/>
                </a:solidFill>
                <a:effectLst/>
                <a:latin typeface="-apple-system"/>
              </a:rPr>
              <a:t>Utilisation de DevOps dans le </a:t>
            </a:r>
            <a:r>
              <a:rPr lang="en-CA" b="0" i="0" u="none" strike="noStrike" dirty="0" err="1">
                <a:solidFill>
                  <a:srgbClr val="1D2125"/>
                </a:solidFill>
                <a:effectLst/>
                <a:latin typeface="-apple-system"/>
              </a:rPr>
              <a:t>contexte</a:t>
            </a:r>
            <a:r>
              <a:rPr lang="en-CA" b="0" i="0" u="none" strike="noStrike" dirty="0">
                <a:solidFill>
                  <a:srgbClr val="1D2125"/>
                </a:solidFill>
                <a:effectLst/>
                <a:latin typeface="-apple-system"/>
              </a:rPr>
              <a:t> des SDO</a:t>
            </a:r>
            <a:br>
              <a:rPr lang="en-CA" b="0" i="0" u="none" strike="noStrike" dirty="0">
                <a:solidFill>
                  <a:srgbClr val="1D2125"/>
                </a:solidFill>
                <a:effectLst/>
                <a:latin typeface="-apple-system"/>
              </a:rPr>
            </a:br>
            <a:endParaRPr lang="fr-FR" dirty="0"/>
          </a:p>
        </p:txBody>
      </p:sp>
      <p:sp>
        <p:nvSpPr>
          <p:cNvPr id="3" name="Sous-titre 2">
            <a:extLst>
              <a:ext uri="{FF2B5EF4-FFF2-40B4-BE49-F238E27FC236}">
                <a16:creationId xmlns:a16="http://schemas.microsoft.com/office/drawing/2014/main" id="{F38EAC58-2350-0D93-E140-8BB91F930E0F}"/>
              </a:ext>
            </a:extLst>
          </p:cNvPr>
          <p:cNvSpPr>
            <a:spLocks noGrp="1"/>
          </p:cNvSpPr>
          <p:nvPr>
            <p:ph type="subTitle" idx="1"/>
          </p:nvPr>
        </p:nvSpPr>
        <p:spPr/>
        <p:txBody>
          <a:bodyPr/>
          <a:lstStyle/>
          <a:p>
            <a:r>
              <a:rPr lang="fr-FR" dirty="0"/>
              <a:t>Pierre Gauthier</a:t>
            </a:r>
          </a:p>
        </p:txBody>
      </p:sp>
    </p:spTree>
    <p:extLst>
      <p:ext uri="{BB962C8B-B14F-4D97-AF65-F5344CB8AC3E}">
        <p14:creationId xmlns:p14="http://schemas.microsoft.com/office/powerpoint/2010/main" val="283465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rrière-plan technologique">
            <a:extLst>
              <a:ext uri="{FF2B5EF4-FFF2-40B4-BE49-F238E27FC236}">
                <a16:creationId xmlns:a16="http://schemas.microsoft.com/office/drawing/2014/main" id="{AFCBEE21-9BAB-3591-8484-380F924E9290}"/>
              </a:ext>
            </a:extLst>
          </p:cNvPr>
          <p:cNvPicPr>
            <a:picLocks noChangeAspect="1"/>
          </p:cNvPicPr>
          <p:nvPr/>
        </p:nvPicPr>
        <p:blipFill rotWithShape="1">
          <a:blip r:embed="rId3">
            <a:alphaModFix amt="35000"/>
          </a:blip>
          <a:srcRect t="5113" b="10617"/>
          <a:stretch/>
        </p:blipFill>
        <p:spPr>
          <a:xfrm>
            <a:off x="20" y="10"/>
            <a:ext cx="12191980" cy="6857990"/>
          </a:xfrm>
          <a:prstGeom prst="rect">
            <a:avLst/>
          </a:prstGeom>
        </p:spPr>
      </p:pic>
      <p:sp>
        <p:nvSpPr>
          <p:cNvPr id="2" name="Title 1">
            <a:extLst>
              <a:ext uri="{FF2B5EF4-FFF2-40B4-BE49-F238E27FC236}">
                <a16:creationId xmlns:a16="http://schemas.microsoft.com/office/drawing/2014/main" id="{28488EDB-9C9A-4F33-66EB-5AF8E69217DE}"/>
              </a:ext>
            </a:extLst>
          </p:cNvPr>
          <p:cNvSpPr>
            <a:spLocks noGrp="1"/>
          </p:cNvSpPr>
          <p:nvPr>
            <p:ph type="title"/>
          </p:nvPr>
        </p:nvSpPr>
        <p:spPr>
          <a:xfrm>
            <a:off x="838200" y="365125"/>
            <a:ext cx="10515600" cy="1325563"/>
          </a:xfrm>
        </p:spPr>
        <p:txBody>
          <a:bodyPr>
            <a:normAutofit/>
          </a:bodyPr>
          <a:lstStyle/>
          <a:p>
            <a:r>
              <a:rPr lang="en-US" dirty="0" err="1">
                <a:solidFill>
                  <a:srgbClr val="FFFFFF"/>
                </a:solidFill>
              </a:rPr>
              <a:t>Produits</a:t>
            </a:r>
            <a:r>
              <a:rPr lang="en-US" dirty="0">
                <a:solidFill>
                  <a:srgbClr val="FFFFFF"/>
                </a:solidFill>
              </a:rPr>
              <a:t> TMFs</a:t>
            </a:r>
          </a:p>
        </p:txBody>
      </p:sp>
      <p:sp>
        <p:nvSpPr>
          <p:cNvPr id="3" name="Content Placeholder 2">
            <a:extLst>
              <a:ext uri="{FF2B5EF4-FFF2-40B4-BE49-F238E27FC236}">
                <a16:creationId xmlns:a16="http://schemas.microsoft.com/office/drawing/2014/main" id="{70958BBB-1243-198C-D6B4-5D57F0A1FB41}"/>
              </a:ext>
            </a:extLst>
          </p:cNvPr>
          <p:cNvSpPr>
            <a:spLocks noGrp="1"/>
          </p:cNvSpPr>
          <p:nvPr>
            <p:ph idx="1"/>
          </p:nvPr>
        </p:nvSpPr>
        <p:spPr>
          <a:xfrm>
            <a:off x="838200" y="1825625"/>
            <a:ext cx="10515600" cy="4351338"/>
          </a:xfrm>
        </p:spPr>
        <p:txBody>
          <a:bodyPr>
            <a:normAutofit/>
          </a:bodyPr>
          <a:lstStyle/>
          <a:p>
            <a:r>
              <a:rPr lang="en-US" dirty="0" err="1">
                <a:solidFill>
                  <a:srgbClr val="FFFFFF"/>
                </a:solidFill>
              </a:rPr>
              <a:t>Produit</a:t>
            </a:r>
            <a:r>
              <a:rPr lang="en-US" dirty="0">
                <a:solidFill>
                  <a:srgbClr val="FFFFFF"/>
                </a:solidFill>
              </a:rPr>
              <a:t> API Swagger: </a:t>
            </a:r>
            <a:r>
              <a:rPr lang="en-US" dirty="0" err="1">
                <a:solidFill>
                  <a:srgbClr val="FFFFFF"/>
                </a:solidFill>
              </a:rPr>
              <a:t>Logiciel</a:t>
            </a:r>
            <a:r>
              <a:rPr lang="en-US" dirty="0">
                <a:solidFill>
                  <a:srgbClr val="FFFFFF"/>
                </a:solidFill>
              </a:rPr>
              <a:t>. </a:t>
            </a:r>
            <a:r>
              <a:rPr lang="en-US" dirty="0" err="1">
                <a:solidFill>
                  <a:srgbClr val="FFFFFF"/>
                </a:solidFill>
              </a:rPr>
              <a:t>Contrats</a:t>
            </a:r>
            <a:r>
              <a:rPr lang="en-US" dirty="0">
                <a:solidFill>
                  <a:srgbClr val="FFFFFF"/>
                </a:solidFill>
              </a:rPr>
              <a:t> </a:t>
            </a:r>
            <a:r>
              <a:rPr lang="en-US" dirty="0" err="1">
                <a:solidFill>
                  <a:srgbClr val="FFFFFF"/>
                </a:solidFill>
              </a:rPr>
              <a:t>normalises</a:t>
            </a:r>
            <a:r>
              <a:rPr lang="en-US" dirty="0">
                <a:solidFill>
                  <a:srgbClr val="FFFFFF"/>
                </a:solidFill>
              </a:rPr>
              <a:t> </a:t>
            </a:r>
            <a:r>
              <a:rPr lang="en-US" dirty="0" err="1">
                <a:solidFill>
                  <a:srgbClr val="FFFFFF"/>
                </a:solidFill>
              </a:rPr>
              <a:t>utilise</a:t>
            </a:r>
            <a:r>
              <a:rPr lang="en-US" dirty="0">
                <a:solidFill>
                  <a:srgbClr val="FFFFFF"/>
                </a:solidFill>
              </a:rPr>
              <a:t> dans different </a:t>
            </a:r>
            <a:r>
              <a:rPr lang="en-US" dirty="0" err="1">
                <a:solidFill>
                  <a:srgbClr val="FFFFFF"/>
                </a:solidFill>
              </a:rPr>
              <a:t>contextes</a:t>
            </a:r>
            <a:r>
              <a:rPr lang="en-US" dirty="0">
                <a:solidFill>
                  <a:srgbClr val="FFFFFF"/>
                </a:solidFill>
              </a:rPr>
              <a:t> </a:t>
            </a:r>
            <a:r>
              <a:rPr lang="en-US" dirty="0" err="1">
                <a:solidFill>
                  <a:srgbClr val="FFFFFF"/>
                </a:solidFill>
              </a:rPr>
              <a:t>d’integration</a:t>
            </a:r>
            <a:r>
              <a:rPr lang="en-US" dirty="0">
                <a:solidFill>
                  <a:srgbClr val="FFFFFF"/>
                </a:solidFill>
              </a:rPr>
              <a:t> Core Commerce, IoT et Reseaux</a:t>
            </a:r>
          </a:p>
          <a:p>
            <a:r>
              <a:rPr lang="en-US" dirty="0">
                <a:solidFill>
                  <a:srgbClr val="FFFFFF"/>
                </a:solidFill>
              </a:rPr>
              <a:t>API User Guide: Guide </a:t>
            </a:r>
            <a:r>
              <a:rPr lang="en-US" dirty="0" err="1">
                <a:solidFill>
                  <a:srgbClr val="FFFFFF"/>
                </a:solidFill>
              </a:rPr>
              <a:t>d’utilisation</a:t>
            </a:r>
            <a:r>
              <a:rPr lang="en-US" dirty="0">
                <a:solidFill>
                  <a:srgbClr val="FFFFFF"/>
                </a:solidFill>
              </a:rPr>
              <a:t> des APIs avec Uses Cases et Examples</a:t>
            </a:r>
          </a:p>
          <a:p>
            <a:r>
              <a:rPr lang="en-US" dirty="0" err="1">
                <a:solidFill>
                  <a:srgbClr val="FFFFFF"/>
                </a:solidFill>
              </a:rPr>
              <a:t>Produit</a:t>
            </a:r>
            <a:r>
              <a:rPr lang="en-US" dirty="0">
                <a:solidFill>
                  <a:srgbClr val="FFFFFF"/>
                </a:solidFill>
              </a:rPr>
              <a:t>  RI: </a:t>
            </a:r>
            <a:r>
              <a:rPr lang="en-US" dirty="0" err="1">
                <a:solidFill>
                  <a:srgbClr val="FFFFFF"/>
                </a:solidFill>
              </a:rPr>
              <a:t>Logiciel</a:t>
            </a:r>
            <a:r>
              <a:rPr lang="en-US" dirty="0">
                <a:solidFill>
                  <a:srgbClr val="FFFFFF"/>
                </a:solidFill>
              </a:rPr>
              <a:t> </a:t>
            </a:r>
            <a:r>
              <a:rPr lang="en-US" dirty="0" err="1">
                <a:solidFill>
                  <a:srgbClr val="FFFFFF"/>
                </a:solidFill>
              </a:rPr>
              <a:t>d’implementationde</a:t>
            </a:r>
            <a:r>
              <a:rPr lang="en-US" dirty="0">
                <a:solidFill>
                  <a:srgbClr val="FFFFFF"/>
                </a:solidFill>
              </a:rPr>
              <a:t> Reference </a:t>
            </a:r>
            <a:r>
              <a:rPr lang="en-US" dirty="0" err="1">
                <a:solidFill>
                  <a:srgbClr val="FFFFFF"/>
                </a:solidFill>
              </a:rPr>
              <a:t>en</a:t>
            </a:r>
            <a:r>
              <a:rPr lang="en-US" dirty="0">
                <a:solidFill>
                  <a:srgbClr val="FFFFFF"/>
                </a:solidFill>
              </a:rPr>
              <a:t> Node.js , Docker</a:t>
            </a:r>
          </a:p>
          <a:p>
            <a:r>
              <a:rPr lang="en-US" dirty="0">
                <a:solidFill>
                  <a:srgbClr val="FFFFFF"/>
                </a:solidFill>
              </a:rPr>
              <a:t>API Profile: Specification de la </a:t>
            </a:r>
            <a:r>
              <a:rPr lang="en-US" dirty="0" err="1">
                <a:solidFill>
                  <a:srgbClr val="FFFFFF"/>
                </a:solidFill>
              </a:rPr>
              <a:t>fonctionalite</a:t>
            </a:r>
            <a:r>
              <a:rPr lang="en-US" dirty="0">
                <a:solidFill>
                  <a:srgbClr val="FFFFFF"/>
                </a:solidFill>
              </a:rPr>
              <a:t> de </a:t>
            </a:r>
            <a:r>
              <a:rPr lang="en-US" dirty="0" err="1">
                <a:solidFill>
                  <a:srgbClr val="FFFFFF"/>
                </a:solidFill>
              </a:rPr>
              <a:t>l’API</a:t>
            </a:r>
            <a:r>
              <a:rPr lang="en-US" dirty="0">
                <a:solidFill>
                  <a:srgbClr val="FFFFFF"/>
                </a:solidFill>
              </a:rPr>
              <a:t> User Guide</a:t>
            </a:r>
          </a:p>
          <a:p>
            <a:r>
              <a:rPr lang="en-US" dirty="0" err="1">
                <a:solidFill>
                  <a:srgbClr val="FFFFFF"/>
                </a:solidFill>
              </a:rPr>
              <a:t>Produit</a:t>
            </a:r>
            <a:r>
              <a:rPr lang="en-US" dirty="0">
                <a:solidFill>
                  <a:srgbClr val="FFFFFF"/>
                </a:solidFill>
              </a:rPr>
              <a:t> CTK: Suites de </a:t>
            </a:r>
            <a:r>
              <a:rPr lang="en-US" dirty="0" err="1">
                <a:solidFill>
                  <a:srgbClr val="FFFFFF"/>
                </a:solidFill>
              </a:rPr>
              <a:t>conformite</a:t>
            </a:r>
            <a:r>
              <a:rPr lang="en-US" dirty="0">
                <a:solidFill>
                  <a:srgbClr val="FFFFFF"/>
                </a:solidFill>
              </a:rPr>
              <a:t> CTK (Conformance Test Kits)</a:t>
            </a:r>
          </a:p>
          <a:p>
            <a:r>
              <a:rPr lang="en-US" dirty="0" err="1">
                <a:solidFill>
                  <a:srgbClr val="FFFFFF"/>
                </a:solidFill>
              </a:rPr>
              <a:t>Produit</a:t>
            </a:r>
            <a:r>
              <a:rPr lang="en-US" dirty="0">
                <a:solidFill>
                  <a:srgbClr val="FFFFFF"/>
                </a:solidFill>
              </a:rPr>
              <a:t> Postman: Code de suites de Tests</a:t>
            </a:r>
          </a:p>
        </p:txBody>
      </p:sp>
    </p:spTree>
    <p:extLst>
      <p:ext uri="{BB962C8B-B14F-4D97-AF65-F5344CB8AC3E}">
        <p14:creationId xmlns:p14="http://schemas.microsoft.com/office/powerpoint/2010/main" val="122410247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268C97-D873-2449-9233-4236F38690AB}"/>
              </a:ext>
            </a:extLst>
          </p:cNvPr>
          <p:cNvPicPr>
            <a:picLocks noChangeAspect="1"/>
          </p:cNvPicPr>
          <p:nvPr/>
        </p:nvPicPr>
        <p:blipFill>
          <a:blip r:embed="rId3"/>
          <a:stretch>
            <a:fillRect/>
          </a:stretch>
        </p:blipFill>
        <p:spPr>
          <a:xfrm>
            <a:off x="914400" y="1235496"/>
            <a:ext cx="10668000" cy="4884736"/>
          </a:xfrm>
          <a:prstGeom prst="rect">
            <a:avLst/>
          </a:prstGeom>
        </p:spPr>
      </p:pic>
      <p:sp>
        <p:nvSpPr>
          <p:cNvPr id="2" name="Title 1"/>
          <p:cNvSpPr>
            <a:spLocks noGrp="1"/>
          </p:cNvSpPr>
          <p:nvPr>
            <p:ph type="title"/>
          </p:nvPr>
        </p:nvSpPr>
        <p:spPr/>
        <p:txBody>
          <a:bodyPr>
            <a:normAutofit fontScale="90000"/>
          </a:bodyPr>
          <a:lstStyle/>
          <a:p>
            <a:r>
              <a:rPr lang="en-US" noProof="0" dirty="0"/>
              <a:t>Open APIs Table</a:t>
            </a:r>
          </a:p>
        </p:txBody>
      </p:sp>
      <p:sp>
        <p:nvSpPr>
          <p:cNvPr id="11" name="TextBox 10"/>
          <p:cNvSpPr txBox="1"/>
          <p:nvPr/>
        </p:nvSpPr>
        <p:spPr>
          <a:xfrm>
            <a:off x="6199996" y="6120233"/>
            <a:ext cx="5864629" cy="338554"/>
          </a:xfrm>
          <a:prstGeom prst="rect">
            <a:avLst/>
          </a:prstGeom>
          <a:noFill/>
        </p:spPr>
        <p:txBody>
          <a:bodyPr wrap="square" rtlCol="0">
            <a:spAutoFit/>
          </a:bodyPr>
          <a:lstStyle/>
          <a:p>
            <a:pPr>
              <a:buClr>
                <a:schemeClr val="accent2"/>
              </a:buClr>
              <a:buSzPct val="125000"/>
            </a:pPr>
            <a:r>
              <a:rPr lang="en-US" sz="1600" dirty="0">
                <a:solidFill>
                  <a:schemeClr val="tx2"/>
                </a:solidFill>
                <a:hlinkClick r:id="rId4" tooltip="goapi"/>
              </a:rPr>
              <a:t>http://projects.tmforum.org/wiki/display/API/Open+API+Table</a:t>
            </a:r>
            <a:endParaRPr lang="en-US" sz="1600" dirty="0">
              <a:solidFill>
                <a:schemeClr val="tx2"/>
              </a:solidFill>
            </a:endParaRPr>
          </a:p>
        </p:txBody>
      </p:sp>
      <p:sp>
        <p:nvSpPr>
          <p:cNvPr id="5" name="TextBox 4"/>
          <p:cNvSpPr txBox="1"/>
          <p:nvPr/>
        </p:nvSpPr>
        <p:spPr>
          <a:xfrm>
            <a:off x="275866" y="6120232"/>
            <a:ext cx="4350727" cy="338554"/>
          </a:xfrm>
          <a:prstGeom prst="rect">
            <a:avLst/>
          </a:prstGeom>
          <a:noFill/>
        </p:spPr>
        <p:txBody>
          <a:bodyPr wrap="square" rtlCol="0">
            <a:spAutoFit/>
          </a:bodyPr>
          <a:lstStyle/>
          <a:p>
            <a:pPr>
              <a:buClr>
                <a:schemeClr val="accent2"/>
              </a:buClr>
              <a:buSzPct val="125000"/>
            </a:pPr>
            <a:r>
              <a:rPr lang="en-US" sz="1600" dirty="0">
                <a:solidFill>
                  <a:schemeClr val="tx2"/>
                </a:solidFill>
                <a:hlinkClick r:id="rId5"/>
              </a:rPr>
              <a:t>http://www.tmforum.org/open-apis/</a:t>
            </a:r>
            <a:endParaRPr lang="en-US" sz="1600" dirty="0">
              <a:solidFill>
                <a:schemeClr val="tx2"/>
              </a:solidFill>
            </a:endParaRPr>
          </a:p>
        </p:txBody>
      </p:sp>
      <p:sp>
        <p:nvSpPr>
          <p:cNvPr id="3" name="TextBox 2">
            <a:extLst>
              <a:ext uri="{FF2B5EF4-FFF2-40B4-BE49-F238E27FC236}">
                <a16:creationId xmlns:a16="http://schemas.microsoft.com/office/drawing/2014/main" id="{6DE9236E-5E87-9D4C-6551-5CD9DC2C1654}"/>
              </a:ext>
            </a:extLst>
          </p:cNvPr>
          <p:cNvSpPr txBox="1"/>
          <p:nvPr/>
        </p:nvSpPr>
        <p:spPr>
          <a:xfrm>
            <a:off x="5747657" y="294640"/>
            <a:ext cx="2495005" cy="369332"/>
          </a:xfrm>
          <a:prstGeom prst="rect">
            <a:avLst/>
          </a:prstGeom>
          <a:noFill/>
        </p:spPr>
        <p:txBody>
          <a:bodyPr wrap="square" rtlCol="0">
            <a:spAutoFit/>
          </a:bodyPr>
          <a:lstStyle/>
          <a:p>
            <a:r>
              <a:rPr lang="en-US" dirty="0" err="1"/>
              <a:t>Produits</a:t>
            </a:r>
            <a:r>
              <a:rPr lang="en-US" dirty="0"/>
              <a:t> + Value Chains</a:t>
            </a:r>
          </a:p>
        </p:txBody>
      </p:sp>
      <p:cxnSp>
        <p:nvCxnSpPr>
          <p:cNvPr id="8" name="Straight Arrow Connector 7">
            <a:extLst>
              <a:ext uri="{FF2B5EF4-FFF2-40B4-BE49-F238E27FC236}">
                <a16:creationId xmlns:a16="http://schemas.microsoft.com/office/drawing/2014/main" id="{36DBC17D-4EAD-16B8-19CD-E1D5852AE47E}"/>
              </a:ext>
            </a:extLst>
          </p:cNvPr>
          <p:cNvCxnSpPr/>
          <p:nvPr/>
        </p:nvCxnSpPr>
        <p:spPr>
          <a:xfrm flipH="1">
            <a:off x="4626593" y="663972"/>
            <a:ext cx="1303944" cy="772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79665F3-0C66-0331-E1D6-E97E3CA0B729}"/>
              </a:ext>
            </a:extLst>
          </p:cNvPr>
          <p:cNvCxnSpPr/>
          <p:nvPr/>
        </p:nvCxnSpPr>
        <p:spPr>
          <a:xfrm flipH="1">
            <a:off x="5444028" y="547416"/>
            <a:ext cx="1303944" cy="772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3652616-C4EB-C435-F6F4-3C90604AA135}"/>
              </a:ext>
            </a:extLst>
          </p:cNvPr>
          <p:cNvCxnSpPr/>
          <p:nvPr/>
        </p:nvCxnSpPr>
        <p:spPr>
          <a:xfrm flipH="1">
            <a:off x="6096000" y="548566"/>
            <a:ext cx="1303944" cy="772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F2C1F5-AC10-5242-26D0-02C46C2D6124}"/>
              </a:ext>
            </a:extLst>
          </p:cNvPr>
          <p:cNvCxnSpPr>
            <a:cxnSpLocks/>
          </p:cNvCxnSpPr>
          <p:nvPr/>
        </p:nvCxnSpPr>
        <p:spPr>
          <a:xfrm flipH="1">
            <a:off x="7288563" y="569277"/>
            <a:ext cx="276844" cy="75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69052A-A8DB-7934-6126-A914F2A939D3}"/>
              </a:ext>
            </a:extLst>
          </p:cNvPr>
          <p:cNvCxnSpPr>
            <a:cxnSpLocks/>
          </p:cNvCxnSpPr>
          <p:nvPr/>
        </p:nvCxnSpPr>
        <p:spPr>
          <a:xfrm>
            <a:off x="7940535" y="568127"/>
            <a:ext cx="467590" cy="667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DCBC3E-B62E-9348-3A4E-1D106687E7FA}"/>
              </a:ext>
            </a:extLst>
          </p:cNvPr>
          <p:cNvCxnSpPr>
            <a:cxnSpLocks/>
          </p:cNvCxnSpPr>
          <p:nvPr/>
        </p:nvCxnSpPr>
        <p:spPr>
          <a:xfrm>
            <a:off x="8051916" y="515722"/>
            <a:ext cx="1291374" cy="719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6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E178BF71-5770-2B93-5A51-442B105B9718}"/>
              </a:ext>
            </a:extLst>
          </p:cNvPr>
          <p:cNvPicPr>
            <a:picLocks noChangeAspect="1"/>
          </p:cNvPicPr>
          <p:nvPr/>
        </p:nvPicPr>
        <p:blipFill rotWithShape="1">
          <a:blip r:embed="rId3">
            <a:duotone>
              <a:schemeClr val="bg2">
                <a:shade val="45000"/>
                <a:satMod val="135000"/>
              </a:schemeClr>
              <a:prstClr val="white"/>
            </a:duotone>
          </a:blip>
          <a:srcRect t="9091" r="9091"/>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698C1-7C49-6C85-2BDF-AD78FDA529D6}"/>
              </a:ext>
            </a:extLst>
          </p:cNvPr>
          <p:cNvSpPr>
            <a:spLocks noGrp="1"/>
          </p:cNvSpPr>
          <p:nvPr>
            <p:ph type="title"/>
          </p:nvPr>
        </p:nvSpPr>
        <p:spPr>
          <a:xfrm>
            <a:off x="838200" y="365125"/>
            <a:ext cx="10515600" cy="1325563"/>
          </a:xfrm>
        </p:spPr>
        <p:txBody>
          <a:bodyPr>
            <a:normAutofit/>
          </a:bodyPr>
          <a:lstStyle/>
          <a:p>
            <a:r>
              <a:rPr lang="en-US"/>
              <a:t>Value Chains </a:t>
            </a:r>
          </a:p>
        </p:txBody>
      </p:sp>
      <p:graphicFrame>
        <p:nvGraphicFramePr>
          <p:cNvPr id="5" name="Content Placeholder 2">
            <a:extLst>
              <a:ext uri="{FF2B5EF4-FFF2-40B4-BE49-F238E27FC236}">
                <a16:creationId xmlns:a16="http://schemas.microsoft.com/office/drawing/2014/main" id="{70FDF20D-8A78-DDF1-C994-A0527C1D1995}"/>
              </a:ext>
            </a:extLst>
          </p:cNvPr>
          <p:cNvGraphicFramePr>
            <a:graphicFrameLocks noGrp="1"/>
          </p:cNvGraphicFramePr>
          <p:nvPr>
            <p:ph idx="1"/>
            <p:extLst>
              <p:ext uri="{D42A27DB-BD31-4B8C-83A1-F6EECF244321}">
                <p14:modId xmlns:p14="http://schemas.microsoft.com/office/powerpoint/2010/main" val="35041462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0130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Cycle de development des APIs dans le TMF</a:t>
            </a:r>
            <a:endParaRPr lang="en-US" noProof="0" dirty="0"/>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980267" y="1105116"/>
            <a:ext cx="6231467" cy="440266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8963814" y="1440279"/>
            <a:ext cx="2238883" cy="1569660"/>
          </a:xfrm>
          <a:prstGeom prst="rect">
            <a:avLst/>
          </a:prstGeom>
          <a:noFill/>
        </p:spPr>
        <p:txBody>
          <a:bodyPr wrap="none" rtlCol="0">
            <a:spAutoFit/>
          </a:bodyPr>
          <a:lstStyle/>
          <a:p>
            <a:pPr lvl="0"/>
            <a:r>
              <a:rPr lang="en-US" sz="1600"/>
              <a:t>High-level API </a:t>
            </a:r>
          </a:p>
          <a:p>
            <a:pPr lvl="0"/>
            <a:r>
              <a:rPr lang="en-US" sz="1600"/>
              <a:t>requirement document</a:t>
            </a:r>
          </a:p>
          <a:p>
            <a:r>
              <a:rPr lang="en-US" sz="1600"/>
              <a:t>Identified use-cases </a:t>
            </a:r>
          </a:p>
          <a:p>
            <a:r>
              <a:rPr lang="en-US" sz="1600">
                <a:solidFill>
                  <a:schemeClr val="tx2"/>
                </a:solidFill>
              </a:rPr>
              <a:t>Requirements</a:t>
            </a:r>
          </a:p>
          <a:p>
            <a:r>
              <a:rPr lang="en-US" sz="1600">
                <a:solidFill>
                  <a:schemeClr val="tx2"/>
                </a:solidFill>
              </a:rPr>
              <a:t>Crowdsourcing Template</a:t>
            </a:r>
          </a:p>
          <a:p>
            <a:endParaRPr lang="en-US" sz="1600">
              <a:solidFill>
                <a:schemeClr val="tx2"/>
              </a:solidFill>
            </a:endParaRPr>
          </a:p>
        </p:txBody>
      </p:sp>
      <p:cxnSp>
        <p:nvCxnSpPr>
          <p:cNvPr id="9" name="Straight Arrow Connector 8"/>
          <p:cNvCxnSpPr/>
          <p:nvPr/>
        </p:nvCxnSpPr>
        <p:spPr>
          <a:xfrm flipH="1">
            <a:off x="7254867" y="2546827"/>
            <a:ext cx="1613863" cy="53425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0283830" y="3600444"/>
            <a:ext cx="2175855" cy="338554"/>
          </a:xfrm>
          <a:prstGeom prst="rect">
            <a:avLst/>
          </a:prstGeom>
          <a:noFill/>
        </p:spPr>
        <p:txBody>
          <a:bodyPr wrap="square" rtlCol="0">
            <a:spAutoFit/>
          </a:bodyPr>
          <a:lstStyle/>
          <a:p>
            <a:pPr lvl="0"/>
            <a:r>
              <a:rPr lang="en-US" sz="1600" dirty="0">
                <a:solidFill>
                  <a:srgbClr val="FF0000"/>
                </a:solidFill>
              </a:rPr>
              <a:t>API Profile</a:t>
            </a:r>
          </a:p>
        </p:txBody>
      </p:sp>
      <p:cxnSp>
        <p:nvCxnSpPr>
          <p:cNvPr id="7" name="Straight Arrow Connector 6"/>
          <p:cNvCxnSpPr>
            <a:stCxn id="6" idx="1"/>
          </p:cNvCxnSpPr>
          <p:nvPr/>
        </p:nvCxnSpPr>
        <p:spPr>
          <a:xfrm flipH="1">
            <a:off x="8305229" y="3769721"/>
            <a:ext cx="1978601" cy="72467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153883" y="5775975"/>
            <a:ext cx="2779963" cy="1077218"/>
          </a:xfrm>
          <a:prstGeom prst="rect">
            <a:avLst/>
          </a:prstGeom>
          <a:noFill/>
        </p:spPr>
        <p:txBody>
          <a:bodyPr wrap="square" rtlCol="0">
            <a:spAutoFit/>
          </a:bodyPr>
          <a:lstStyle/>
          <a:p>
            <a:pPr lvl="0"/>
            <a:r>
              <a:rPr lang="en-US" sz="1600" dirty="0">
                <a:solidFill>
                  <a:srgbClr val="FF0000"/>
                </a:solidFill>
              </a:rPr>
              <a:t>API Specification Document User Guide</a:t>
            </a:r>
          </a:p>
          <a:p>
            <a:pPr lvl="0"/>
            <a:r>
              <a:rPr lang="en-US" sz="1600" dirty="0">
                <a:solidFill>
                  <a:srgbClr val="FF0000"/>
                </a:solidFill>
              </a:rPr>
              <a:t>Swagger</a:t>
            </a:r>
          </a:p>
          <a:p>
            <a:pPr lvl="0"/>
            <a:r>
              <a:rPr lang="en-US" sz="1600" dirty="0">
                <a:solidFill>
                  <a:srgbClr val="FF0000"/>
                </a:solidFill>
              </a:rPr>
              <a:t>Conformance Profile</a:t>
            </a:r>
          </a:p>
        </p:txBody>
      </p:sp>
      <p:cxnSp>
        <p:nvCxnSpPr>
          <p:cNvPr id="12" name="Straight Arrow Connector 11"/>
          <p:cNvCxnSpPr/>
          <p:nvPr/>
        </p:nvCxnSpPr>
        <p:spPr>
          <a:xfrm flipH="1" flipV="1">
            <a:off x="6231882" y="5278046"/>
            <a:ext cx="773149" cy="4979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445108" y="5278046"/>
            <a:ext cx="2580073" cy="1569660"/>
          </a:xfrm>
          <a:prstGeom prst="rect">
            <a:avLst/>
          </a:prstGeom>
          <a:noFill/>
        </p:spPr>
        <p:txBody>
          <a:bodyPr wrap="square" rtlCol="0">
            <a:spAutoFit/>
          </a:bodyPr>
          <a:lstStyle/>
          <a:p>
            <a:pPr lvl="0"/>
            <a:r>
              <a:rPr lang="en-US" sz="1600" dirty="0">
                <a:solidFill>
                  <a:srgbClr val="FF0000"/>
                </a:solidFill>
              </a:rPr>
              <a:t>API Implementation Code</a:t>
            </a:r>
          </a:p>
          <a:p>
            <a:pPr lvl="0"/>
            <a:r>
              <a:rPr lang="en-US" sz="1600" dirty="0">
                <a:solidFill>
                  <a:srgbClr val="FF0000"/>
                </a:solidFill>
              </a:rPr>
              <a:t>POSTMAN testing suite</a:t>
            </a:r>
          </a:p>
          <a:p>
            <a:pPr lvl="0"/>
            <a:r>
              <a:rPr lang="en-US" sz="1600" dirty="0"/>
              <a:t>Deployment guide</a:t>
            </a:r>
          </a:p>
          <a:p>
            <a:pPr lvl="0"/>
            <a:r>
              <a:rPr lang="en-US" sz="1600" dirty="0"/>
              <a:t>Updated API specification</a:t>
            </a:r>
          </a:p>
          <a:p>
            <a:pPr lvl="0"/>
            <a:r>
              <a:rPr lang="en-US" sz="1600" dirty="0"/>
              <a:t>Updated Swagger</a:t>
            </a:r>
          </a:p>
          <a:p>
            <a:pPr lvl="0"/>
            <a:endParaRPr lang="en-US" sz="1600" dirty="0"/>
          </a:p>
        </p:txBody>
      </p:sp>
      <p:cxnSp>
        <p:nvCxnSpPr>
          <p:cNvPr id="17" name="Straight Arrow Connector 16"/>
          <p:cNvCxnSpPr>
            <a:cxnSpLocks/>
            <a:stCxn id="16" idx="0"/>
          </p:cNvCxnSpPr>
          <p:nvPr/>
        </p:nvCxnSpPr>
        <p:spPr>
          <a:xfrm flipV="1">
            <a:off x="2735145" y="4462221"/>
            <a:ext cx="1290036" cy="81582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171208" y="1407923"/>
            <a:ext cx="2580073" cy="1569660"/>
          </a:xfrm>
          <a:prstGeom prst="rect">
            <a:avLst/>
          </a:prstGeom>
          <a:noFill/>
        </p:spPr>
        <p:txBody>
          <a:bodyPr wrap="square" rtlCol="0">
            <a:spAutoFit/>
          </a:bodyPr>
          <a:lstStyle/>
          <a:p>
            <a:pPr lvl="0"/>
            <a:r>
              <a:rPr lang="en-US" sz="1600"/>
              <a:t>Fully compliant API implementation Sandbox</a:t>
            </a:r>
          </a:p>
          <a:p>
            <a:pPr lvl="0"/>
            <a:r>
              <a:rPr lang="en-US" sz="1600">
                <a:solidFill>
                  <a:srgbClr val="FF0000"/>
                </a:solidFill>
              </a:rPr>
              <a:t>CTK script</a:t>
            </a:r>
          </a:p>
          <a:p>
            <a:pPr lvl="0"/>
            <a:r>
              <a:rPr lang="en-US" sz="1600"/>
              <a:t>Updated deployment guide</a:t>
            </a:r>
          </a:p>
          <a:p>
            <a:r>
              <a:rPr lang="en-US" sz="1600"/>
              <a:t>Updated API Specification</a:t>
            </a:r>
          </a:p>
          <a:p>
            <a:r>
              <a:rPr lang="en-US" sz="1600"/>
              <a:t>document</a:t>
            </a:r>
          </a:p>
        </p:txBody>
      </p:sp>
      <p:cxnSp>
        <p:nvCxnSpPr>
          <p:cNvPr id="26" name="Straight Arrow Connector 25"/>
          <p:cNvCxnSpPr/>
          <p:nvPr/>
        </p:nvCxnSpPr>
        <p:spPr>
          <a:xfrm>
            <a:off x="3540721" y="2546827"/>
            <a:ext cx="1129991" cy="59454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435143" y="1038591"/>
            <a:ext cx="1734449" cy="584775"/>
          </a:xfrm>
          <a:prstGeom prst="rect">
            <a:avLst/>
          </a:prstGeom>
          <a:noFill/>
        </p:spPr>
        <p:txBody>
          <a:bodyPr wrap="none" rtlCol="0">
            <a:spAutoFit/>
          </a:bodyPr>
          <a:lstStyle/>
          <a:p>
            <a:pPr lvl="0"/>
            <a:r>
              <a:rPr lang="en-US" sz="1600"/>
              <a:t>API  Proposal</a:t>
            </a:r>
          </a:p>
          <a:p>
            <a:pPr lvl="0"/>
            <a:r>
              <a:rPr lang="en-US" sz="1600">
                <a:solidFill>
                  <a:schemeClr val="tx2"/>
                </a:solidFill>
              </a:rPr>
              <a:t>Membership Input</a:t>
            </a:r>
          </a:p>
        </p:txBody>
      </p:sp>
      <p:cxnSp>
        <p:nvCxnSpPr>
          <p:cNvPr id="32" name="Straight Arrow Connector 31"/>
          <p:cNvCxnSpPr/>
          <p:nvPr/>
        </p:nvCxnSpPr>
        <p:spPr>
          <a:xfrm flipH="1">
            <a:off x="6736934" y="1448571"/>
            <a:ext cx="1357423" cy="79192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25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9DBA6-0319-6F00-64D0-DCBBB253BE05}"/>
              </a:ext>
            </a:extLst>
          </p:cNvPr>
          <p:cNvSpPr>
            <a:spLocks noGrp="1"/>
          </p:cNvSpPr>
          <p:nvPr>
            <p:ph type="title"/>
          </p:nvPr>
        </p:nvSpPr>
        <p:spPr/>
        <p:txBody>
          <a:bodyPr/>
          <a:lstStyle/>
          <a:p>
            <a:r>
              <a:rPr lang="en-US" dirty="0"/>
              <a:t>Roles</a:t>
            </a:r>
          </a:p>
        </p:txBody>
      </p:sp>
      <p:graphicFrame>
        <p:nvGraphicFramePr>
          <p:cNvPr id="4" name="Content Placeholder 3">
            <a:extLst>
              <a:ext uri="{FF2B5EF4-FFF2-40B4-BE49-F238E27FC236}">
                <a16:creationId xmlns:a16="http://schemas.microsoft.com/office/drawing/2014/main" id="{3584F5E3-8A84-9815-7F62-8E4B2AB57F3B}"/>
              </a:ext>
            </a:extLst>
          </p:cNvPr>
          <p:cNvGraphicFramePr>
            <a:graphicFrameLocks noGrp="1"/>
          </p:cNvGraphicFramePr>
          <p:nvPr>
            <p:ph idx="1"/>
            <p:extLst>
              <p:ext uri="{D42A27DB-BD31-4B8C-83A1-F6EECF244321}">
                <p14:modId xmlns:p14="http://schemas.microsoft.com/office/powerpoint/2010/main" val="27514382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310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9313-AF62-4C06-34A2-9528AAE9616A}"/>
              </a:ext>
            </a:extLst>
          </p:cNvPr>
          <p:cNvSpPr>
            <a:spLocks noGrp="1"/>
          </p:cNvSpPr>
          <p:nvPr>
            <p:ph type="title"/>
          </p:nvPr>
        </p:nvSpPr>
        <p:spPr/>
        <p:txBody>
          <a:bodyPr/>
          <a:lstStyle/>
          <a:p>
            <a:r>
              <a:rPr lang="en-US" dirty="0"/>
              <a:t>Pipeline de Production API Contract Swagger</a:t>
            </a:r>
          </a:p>
        </p:txBody>
      </p:sp>
      <p:sp>
        <p:nvSpPr>
          <p:cNvPr id="5" name="Rectangle 4">
            <a:extLst>
              <a:ext uri="{FF2B5EF4-FFF2-40B4-BE49-F238E27FC236}">
                <a16:creationId xmlns:a16="http://schemas.microsoft.com/office/drawing/2014/main" id="{9C3820E7-B697-0445-61E9-538D98225BDB}"/>
              </a:ext>
            </a:extLst>
          </p:cNvPr>
          <p:cNvSpPr/>
          <p:nvPr/>
        </p:nvSpPr>
        <p:spPr>
          <a:xfrm>
            <a:off x="4780840" y="243421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a:p>
            <a:pPr algn="ctr"/>
            <a:r>
              <a:rPr lang="en-US" sz="1200" dirty="0"/>
              <a:t>Profile</a:t>
            </a:r>
          </a:p>
        </p:txBody>
      </p:sp>
      <p:sp>
        <p:nvSpPr>
          <p:cNvPr id="6" name="Rectangle 5">
            <a:extLst>
              <a:ext uri="{FF2B5EF4-FFF2-40B4-BE49-F238E27FC236}">
                <a16:creationId xmlns:a16="http://schemas.microsoft.com/office/drawing/2014/main" id="{D89901C6-40BE-8A8F-3B3D-D9B0513E640D}"/>
              </a:ext>
            </a:extLst>
          </p:cNvPr>
          <p:cNvSpPr/>
          <p:nvPr/>
        </p:nvSpPr>
        <p:spPr>
          <a:xfrm>
            <a:off x="6447594" y="243421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SME </a:t>
            </a:r>
          </a:p>
          <a:p>
            <a:pPr algn="ctr"/>
            <a:r>
              <a:rPr lang="en-US" sz="1200" dirty="0"/>
              <a:t>Review</a:t>
            </a:r>
          </a:p>
        </p:txBody>
      </p:sp>
      <p:sp>
        <p:nvSpPr>
          <p:cNvPr id="15" name="Rectangle 14">
            <a:extLst>
              <a:ext uri="{FF2B5EF4-FFF2-40B4-BE49-F238E27FC236}">
                <a16:creationId xmlns:a16="http://schemas.microsoft.com/office/drawing/2014/main" id="{CD70FEA4-6BE7-FF65-53E7-4A1B6C5F765A}"/>
              </a:ext>
            </a:extLst>
          </p:cNvPr>
          <p:cNvSpPr/>
          <p:nvPr/>
        </p:nvSpPr>
        <p:spPr>
          <a:xfrm>
            <a:off x="8511695" y="2434211"/>
            <a:ext cx="1088021"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 Environment</a:t>
            </a:r>
          </a:p>
          <a:p>
            <a:pPr algn="ctr"/>
            <a:r>
              <a:rPr lang="en-US" sz="1200" dirty="0"/>
              <a:t>Configuration</a:t>
            </a:r>
          </a:p>
        </p:txBody>
      </p:sp>
      <p:sp>
        <p:nvSpPr>
          <p:cNvPr id="16" name="Rectangle 15">
            <a:extLst>
              <a:ext uri="{FF2B5EF4-FFF2-40B4-BE49-F238E27FC236}">
                <a16:creationId xmlns:a16="http://schemas.microsoft.com/office/drawing/2014/main" id="{6EF42DA0-E682-3949-DE99-BD4004F7E21E}"/>
              </a:ext>
            </a:extLst>
          </p:cNvPr>
          <p:cNvSpPr/>
          <p:nvPr/>
        </p:nvSpPr>
        <p:spPr>
          <a:xfrm>
            <a:off x="4176164" y="48593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 </a:t>
            </a:r>
          </a:p>
          <a:p>
            <a:pPr algn="ctr"/>
            <a:r>
              <a:rPr lang="en-US" sz="1200" dirty="0"/>
              <a:t>API Config</a:t>
            </a:r>
          </a:p>
        </p:txBody>
      </p:sp>
      <p:sp>
        <p:nvSpPr>
          <p:cNvPr id="17" name="Rectangle 16">
            <a:extLst>
              <a:ext uri="{FF2B5EF4-FFF2-40B4-BE49-F238E27FC236}">
                <a16:creationId xmlns:a16="http://schemas.microsoft.com/office/drawing/2014/main" id="{541639CC-6FE8-E6E2-2189-EC6A47EDBB18}"/>
              </a:ext>
            </a:extLst>
          </p:cNvPr>
          <p:cNvSpPr/>
          <p:nvPr/>
        </p:nvSpPr>
        <p:spPr>
          <a:xfrm>
            <a:off x="6028112" y="48593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Automated </a:t>
            </a:r>
          </a:p>
          <a:p>
            <a:pPr algn="ctr"/>
            <a:r>
              <a:rPr lang="en-US" sz="1200" dirty="0"/>
              <a:t>Generation of Swagger</a:t>
            </a:r>
          </a:p>
        </p:txBody>
      </p:sp>
      <p:sp>
        <p:nvSpPr>
          <p:cNvPr id="18" name="Rectangle 17">
            <a:extLst>
              <a:ext uri="{FF2B5EF4-FFF2-40B4-BE49-F238E27FC236}">
                <a16:creationId xmlns:a16="http://schemas.microsoft.com/office/drawing/2014/main" id="{48B5DE96-FD04-1332-ACD2-9C5A39572EBF}"/>
              </a:ext>
            </a:extLst>
          </p:cNvPr>
          <p:cNvSpPr/>
          <p:nvPr/>
        </p:nvSpPr>
        <p:spPr>
          <a:xfrm>
            <a:off x="7880060" y="48593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SME</a:t>
            </a:r>
          </a:p>
          <a:p>
            <a:pPr algn="ctr"/>
            <a:r>
              <a:rPr lang="en-US" sz="1200" dirty="0"/>
              <a:t>Review</a:t>
            </a:r>
          </a:p>
        </p:txBody>
      </p:sp>
      <p:sp>
        <p:nvSpPr>
          <p:cNvPr id="19" name="Rectangle 18">
            <a:extLst>
              <a:ext uri="{FF2B5EF4-FFF2-40B4-BE49-F238E27FC236}">
                <a16:creationId xmlns:a16="http://schemas.microsoft.com/office/drawing/2014/main" id="{C2F33A64-777D-1E48-5C05-2D870AABAF6C}"/>
              </a:ext>
            </a:extLst>
          </p:cNvPr>
          <p:cNvSpPr/>
          <p:nvPr/>
        </p:nvSpPr>
        <p:spPr>
          <a:xfrm>
            <a:off x="9730629" y="4859341"/>
            <a:ext cx="101085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 Deployment</a:t>
            </a:r>
          </a:p>
        </p:txBody>
      </p:sp>
      <p:cxnSp>
        <p:nvCxnSpPr>
          <p:cNvPr id="40" name="Straight Arrow Connector 39">
            <a:extLst>
              <a:ext uri="{FF2B5EF4-FFF2-40B4-BE49-F238E27FC236}">
                <a16:creationId xmlns:a16="http://schemas.microsoft.com/office/drawing/2014/main" id="{00FFD9C0-9806-D18A-1751-F08DE42AF32B}"/>
              </a:ext>
            </a:extLst>
          </p:cNvPr>
          <p:cNvCxnSpPr>
            <a:cxnSpLocks/>
          </p:cNvCxnSpPr>
          <p:nvPr/>
        </p:nvCxnSpPr>
        <p:spPr>
          <a:xfrm>
            <a:off x="5614217" y="2850899"/>
            <a:ext cx="833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6F36530-79B8-023D-C9A1-3F34DE69DD5E}"/>
              </a:ext>
            </a:extLst>
          </p:cNvPr>
          <p:cNvCxnSpPr>
            <a:cxnSpLocks/>
          </p:cNvCxnSpPr>
          <p:nvPr/>
        </p:nvCxnSpPr>
        <p:spPr>
          <a:xfrm>
            <a:off x="7373568" y="2850899"/>
            <a:ext cx="1138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65E30E2-9B60-0A90-6B80-3905CC34196A}"/>
              </a:ext>
            </a:extLst>
          </p:cNvPr>
          <p:cNvCxnSpPr>
            <a:stCxn id="16" idx="3"/>
            <a:endCxn id="17" idx="1"/>
          </p:cNvCxnSpPr>
          <p:nvPr/>
        </p:nvCxnSpPr>
        <p:spPr>
          <a:xfrm>
            <a:off x="5102138" y="5276030"/>
            <a:ext cx="925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060052-CA08-A80E-6D02-A2361FB2CCCA}"/>
              </a:ext>
            </a:extLst>
          </p:cNvPr>
          <p:cNvCxnSpPr>
            <a:stCxn id="17" idx="3"/>
            <a:endCxn id="18" idx="1"/>
          </p:cNvCxnSpPr>
          <p:nvPr/>
        </p:nvCxnSpPr>
        <p:spPr>
          <a:xfrm>
            <a:off x="6954086" y="5276030"/>
            <a:ext cx="925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ED8E44-8AAC-C2A0-B4E3-A788CE5F40BB}"/>
              </a:ext>
            </a:extLst>
          </p:cNvPr>
          <p:cNvCxnSpPr>
            <a:stCxn id="18" idx="3"/>
            <a:endCxn id="19" idx="1"/>
          </p:cNvCxnSpPr>
          <p:nvPr/>
        </p:nvCxnSpPr>
        <p:spPr>
          <a:xfrm>
            <a:off x="8806034" y="5276030"/>
            <a:ext cx="924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B337F43-2ADD-DCB8-BCB1-3287EEC55F46}"/>
              </a:ext>
            </a:extLst>
          </p:cNvPr>
          <p:cNvSpPr/>
          <p:nvPr/>
        </p:nvSpPr>
        <p:spPr>
          <a:xfrm>
            <a:off x="1202360" y="243421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a:p>
            <a:pPr algn="ctr"/>
            <a:r>
              <a:rPr lang="en-US" sz="1200" dirty="0"/>
              <a:t>Inception</a:t>
            </a:r>
          </a:p>
        </p:txBody>
      </p:sp>
      <p:sp>
        <p:nvSpPr>
          <p:cNvPr id="77" name="Rectangle 76">
            <a:extLst>
              <a:ext uri="{FF2B5EF4-FFF2-40B4-BE49-F238E27FC236}">
                <a16:creationId xmlns:a16="http://schemas.microsoft.com/office/drawing/2014/main" id="{C21E5020-BBFB-2F20-A4AE-2CB54241FCB3}"/>
              </a:ext>
            </a:extLst>
          </p:cNvPr>
          <p:cNvSpPr/>
          <p:nvPr/>
        </p:nvSpPr>
        <p:spPr>
          <a:xfrm>
            <a:off x="3021489" y="243421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SDO Team</a:t>
            </a:r>
          </a:p>
          <a:p>
            <a:pPr algn="ctr"/>
            <a:r>
              <a:rPr lang="en-US" sz="1200" dirty="0"/>
              <a:t>Review</a:t>
            </a:r>
          </a:p>
        </p:txBody>
      </p:sp>
      <p:cxnSp>
        <p:nvCxnSpPr>
          <p:cNvPr id="78" name="Straight Arrow Connector 77">
            <a:extLst>
              <a:ext uri="{FF2B5EF4-FFF2-40B4-BE49-F238E27FC236}">
                <a16:creationId xmlns:a16="http://schemas.microsoft.com/office/drawing/2014/main" id="{C94DB342-2ABE-D4E2-E6C7-3EC175276077}"/>
              </a:ext>
            </a:extLst>
          </p:cNvPr>
          <p:cNvCxnSpPr>
            <a:cxnSpLocks/>
          </p:cNvCxnSpPr>
          <p:nvPr/>
        </p:nvCxnSpPr>
        <p:spPr>
          <a:xfrm>
            <a:off x="2035737" y="2850899"/>
            <a:ext cx="985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78EA3CAB-C127-4DC6-DBDA-62A7D811949D}"/>
              </a:ext>
            </a:extLst>
          </p:cNvPr>
          <p:cNvSpPr/>
          <p:nvPr/>
        </p:nvSpPr>
        <p:spPr>
          <a:xfrm>
            <a:off x="571603" y="485934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Schema Data Model</a:t>
            </a:r>
          </a:p>
        </p:txBody>
      </p:sp>
      <p:sp>
        <p:nvSpPr>
          <p:cNvPr id="86" name="Rectangle 85">
            <a:extLst>
              <a:ext uri="{FF2B5EF4-FFF2-40B4-BE49-F238E27FC236}">
                <a16:creationId xmlns:a16="http://schemas.microsoft.com/office/drawing/2014/main" id="{EB939EB1-0F86-BFA2-7803-7FC2EBE67C57}"/>
              </a:ext>
            </a:extLst>
          </p:cNvPr>
          <p:cNvSpPr/>
          <p:nvPr/>
        </p:nvSpPr>
        <p:spPr>
          <a:xfrm>
            <a:off x="2440634" y="4851915"/>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SDO Team</a:t>
            </a:r>
          </a:p>
          <a:p>
            <a:pPr algn="ctr"/>
            <a:r>
              <a:rPr lang="en-US" sz="1200" dirty="0"/>
              <a:t>Review</a:t>
            </a:r>
          </a:p>
        </p:txBody>
      </p:sp>
      <p:cxnSp>
        <p:nvCxnSpPr>
          <p:cNvPr id="87" name="Straight Arrow Connector 86">
            <a:extLst>
              <a:ext uri="{FF2B5EF4-FFF2-40B4-BE49-F238E27FC236}">
                <a16:creationId xmlns:a16="http://schemas.microsoft.com/office/drawing/2014/main" id="{08B970C5-8F50-334B-B868-99162D09DD1E}"/>
              </a:ext>
            </a:extLst>
          </p:cNvPr>
          <p:cNvCxnSpPr>
            <a:cxnSpLocks/>
            <a:stCxn id="85" idx="3"/>
            <a:endCxn id="86" idx="1"/>
          </p:cNvCxnSpPr>
          <p:nvPr/>
        </p:nvCxnSpPr>
        <p:spPr>
          <a:xfrm flipV="1">
            <a:off x="1404980" y="5268604"/>
            <a:ext cx="1035654" cy="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D4854F8-AFC4-4951-3B5D-600550C7FCFD}"/>
              </a:ext>
            </a:extLst>
          </p:cNvPr>
          <p:cNvCxnSpPr>
            <a:cxnSpLocks/>
          </p:cNvCxnSpPr>
          <p:nvPr/>
        </p:nvCxnSpPr>
        <p:spPr>
          <a:xfrm>
            <a:off x="3947463" y="2849043"/>
            <a:ext cx="833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01E4794-5096-BD5B-3802-A7C6485D59D4}"/>
              </a:ext>
            </a:extLst>
          </p:cNvPr>
          <p:cNvCxnSpPr>
            <a:stCxn id="86" idx="3"/>
            <a:endCxn id="16" idx="1"/>
          </p:cNvCxnSpPr>
          <p:nvPr/>
        </p:nvCxnSpPr>
        <p:spPr>
          <a:xfrm>
            <a:off x="3274011" y="5268604"/>
            <a:ext cx="902153" cy="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E0516F02-15AE-9776-556A-47CE24098A7D}"/>
              </a:ext>
            </a:extLst>
          </p:cNvPr>
          <p:cNvCxnSpPr>
            <a:stCxn id="15" idx="2"/>
            <a:endCxn id="85" idx="0"/>
          </p:cNvCxnSpPr>
          <p:nvPr/>
        </p:nvCxnSpPr>
        <p:spPr>
          <a:xfrm rot="5400000">
            <a:off x="4226123" y="29757"/>
            <a:ext cx="1591753" cy="80674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78F2B6B2-52F8-73C0-0B5A-D94F6EE07857}"/>
              </a:ext>
            </a:extLst>
          </p:cNvPr>
          <p:cNvCxnSpPr>
            <a:stCxn id="77" idx="0"/>
            <a:endCxn id="76" idx="0"/>
          </p:cNvCxnSpPr>
          <p:nvPr/>
        </p:nvCxnSpPr>
        <p:spPr>
          <a:xfrm rot="16200000" flipV="1">
            <a:off x="2551763" y="1501497"/>
            <a:ext cx="12700" cy="186542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631F35F-BAA8-1122-2AD8-4969089EEF01}"/>
              </a:ext>
            </a:extLst>
          </p:cNvPr>
          <p:cNvCxnSpPr>
            <a:cxnSpLocks/>
            <a:stCxn id="6" idx="0"/>
            <a:endCxn id="5" idx="0"/>
          </p:cNvCxnSpPr>
          <p:nvPr/>
        </p:nvCxnSpPr>
        <p:spPr>
          <a:xfrm rot="16200000" flipV="1">
            <a:off x="6054055" y="1577685"/>
            <a:ext cx="12700" cy="171305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6F67D09D-09B6-BA9C-B742-5013EE8B5487}"/>
              </a:ext>
            </a:extLst>
          </p:cNvPr>
          <p:cNvCxnSpPr>
            <a:stCxn id="86" idx="2"/>
            <a:endCxn id="85" idx="2"/>
          </p:cNvCxnSpPr>
          <p:nvPr/>
        </p:nvCxnSpPr>
        <p:spPr>
          <a:xfrm rot="5400000">
            <a:off x="1919095" y="4754490"/>
            <a:ext cx="7426" cy="1869031"/>
          </a:xfrm>
          <a:prstGeom prst="bentConnector3">
            <a:avLst>
              <a:gd name="adj1" fmla="val 31783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0DC6CC17-C048-8F22-0B68-687AF9C32F90}"/>
              </a:ext>
            </a:extLst>
          </p:cNvPr>
          <p:cNvCxnSpPr/>
          <p:nvPr/>
        </p:nvCxnSpPr>
        <p:spPr>
          <a:xfrm rot="16200000" flipV="1">
            <a:off x="6491099" y="3007393"/>
            <a:ext cx="12700" cy="370389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64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5" grpId="0" animBg="1"/>
      <p:bldP spid="16" grpId="0" animBg="1"/>
      <p:bldP spid="17" grpId="0" animBg="1"/>
      <p:bldP spid="18" grpId="0" animBg="1"/>
      <p:bldP spid="19" grpId="0" animBg="1"/>
      <p:bldP spid="76" grpId="0" animBg="1"/>
      <p:bldP spid="76" grpId="1" animBg="1"/>
      <p:bldP spid="77" grpId="0" animBg="1"/>
      <p:bldP spid="85"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89313-AF62-4C06-34A2-9528AAE9616A}"/>
              </a:ext>
            </a:extLst>
          </p:cNvPr>
          <p:cNvSpPr>
            <a:spLocks noGrp="1"/>
          </p:cNvSpPr>
          <p:nvPr>
            <p:ph type="title"/>
          </p:nvPr>
        </p:nvSpPr>
        <p:spPr/>
        <p:txBody>
          <a:bodyPr/>
          <a:lstStyle/>
          <a:p>
            <a:r>
              <a:rPr lang="en-US" dirty="0"/>
              <a:t>Pipeline de Production API </a:t>
            </a:r>
            <a:r>
              <a:rPr lang="en-US" dirty="0" err="1"/>
              <a:t>Contraintes</a:t>
            </a:r>
            <a:endParaRPr lang="en-US" dirty="0"/>
          </a:p>
        </p:txBody>
      </p:sp>
      <p:sp>
        <p:nvSpPr>
          <p:cNvPr id="5" name="Rectangle 4">
            <a:extLst>
              <a:ext uri="{FF2B5EF4-FFF2-40B4-BE49-F238E27FC236}">
                <a16:creationId xmlns:a16="http://schemas.microsoft.com/office/drawing/2014/main" id="{9C3820E7-B697-0445-61E9-538D98225BDB}"/>
              </a:ext>
            </a:extLst>
          </p:cNvPr>
          <p:cNvSpPr/>
          <p:nvPr/>
        </p:nvSpPr>
        <p:spPr>
          <a:xfrm>
            <a:off x="4780840" y="243421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a:p>
            <a:pPr algn="ctr"/>
            <a:r>
              <a:rPr lang="en-US" sz="1200" dirty="0"/>
              <a:t>Profile</a:t>
            </a:r>
          </a:p>
        </p:txBody>
      </p:sp>
      <p:sp>
        <p:nvSpPr>
          <p:cNvPr id="6" name="Rectangle 5">
            <a:extLst>
              <a:ext uri="{FF2B5EF4-FFF2-40B4-BE49-F238E27FC236}">
                <a16:creationId xmlns:a16="http://schemas.microsoft.com/office/drawing/2014/main" id="{D89901C6-40BE-8A8F-3B3D-D9B0513E640D}"/>
              </a:ext>
            </a:extLst>
          </p:cNvPr>
          <p:cNvSpPr/>
          <p:nvPr/>
        </p:nvSpPr>
        <p:spPr>
          <a:xfrm>
            <a:off x="6447594" y="243421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SME</a:t>
            </a:r>
          </a:p>
          <a:p>
            <a:pPr algn="ctr"/>
            <a:r>
              <a:rPr lang="en-US" sz="1200" dirty="0"/>
              <a:t>Review</a:t>
            </a:r>
          </a:p>
        </p:txBody>
      </p:sp>
      <p:sp>
        <p:nvSpPr>
          <p:cNvPr id="15" name="Rectangle 14">
            <a:extLst>
              <a:ext uri="{FF2B5EF4-FFF2-40B4-BE49-F238E27FC236}">
                <a16:creationId xmlns:a16="http://schemas.microsoft.com/office/drawing/2014/main" id="{CD70FEA4-6BE7-FF65-53E7-4A1B6C5F765A}"/>
              </a:ext>
            </a:extLst>
          </p:cNvPr>
          <p:cNvSpPr/>
          <p:nvPr/>
        </p:nvSpPr>
        <p:spPr>
          <a:xfrm>
            <a:off x="8511695" y="2434211"/>
            <a:ext cx="1088021"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 Environment</a:t>
            </a:r>
          </a:p>
          <a:p>
            <a:pPr algn="ctr"/>
            <a:r>
              <a:rPr lang="en-US" sz="1200" dirty="0"/>
              <a:t>Configuration</a:t>
            </a:r>
          </a:p>
        </p:txBody>
      </p:sp>
      <p:sp>
        <p:nvSpPr>
          <p:cNvPr id="16" name="Rectangle 15">
            <a:extLst>
              <a:ext uri="{FF2B5EF4-FFF2-40B4-BE49-F238E27FC236}">
                <a16:creationId xmlns:a16="http://schemas.microsoft.com/office/drawing/2014/main" id="{6EF42DA0-E682-3949-DE99-BD4004F7E21E}"/>
              </a:ext>
            </a:extLst>
          </p:cNvPr>
          <p:cNvSpPr/>
          <p:nvPr/>
        </p:nvSpPr>
        <p:spPr>
          <a:xfrm>
            <a:off x="4176164" y="48593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 Dev </a:t>
            </a:r>
          </a:p>
          <a:p>
            <a:pPr algn="ctr"/>
            <a:r>
              <a:rPr lang="en-US" sz="1200" dirty="0"/>
              <a:t>API Config</a:t>
            </a:r>
          </a:p>
        </p:txBody>
      </p:sp>
      <p:sp>
        <p:nvSpPr>
          <p:cNvPr id="17" name="Rectangle 16">
            <a:extLst>
              <a:ext uri="{FF2B5EF4-FFF2-40B4-BE49-F238E27FC236}">
                <a16:creationId xmlns:a16="http://schemas.microsoft.com/office/drawing/2014/main" id="{541639CC-6FE8-E6E2-2189-EC6A47EDBB18}"/>
              </a:ext>
            </a:extLst>
          </p:cNvPr>
          <p:cNvSpPr/>
          <p:nvPr/>
        </p:nvSpPr>
        <p:spPr>
          <a:xfrm>
            <a:off x="5887073" y="4859341"/>
            <a:ext cx="1067013"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(Automated)</a:t>
            </a:r>
          </a:p>
          <a:p>
            <a:pPr algn="ctr"/>
            <a:r>
              <a:rPr lang="en-US" sz="1200" dirty="0"/>
              <a:t>Swagger</a:t>
            </a:r>
          </a:p>
        </p:txBody>
      </p:sp>
      <p:sp>
        <p:nvSpPr>
          <p:cNvPr id="18" name="Rectangle 17">
            <a:extLst>
              <a:ext uri="{FF2B5EF4-FFF2-40B4-BE49-F238E27FC236}">
                <a16:creationId xmlns:a16="http://schemas.microsoft.com/office/drawing/2014/main" id="{48B5DE96-FD04-1332-ACD2-9C5A39572EBF}"/>
              </a:ext>
            </a:extLst>
          </p:cNvPr>
          <p:cNvSpPr/>
          <p:nvPr/>
        </p:nvSpPr>
        <p:spPr>
          <a:xfrm>
            <a:off x="7880060" y="48593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SME</a:t>
            </a:r>
          </a:p>
          <a:p>
            <a:pPr algn="ctr"/>
            <a:r>
              <a:rPr lang="en-US" sz="1200" dirty="0"/>
              <a:t>Review</a:t>
            </a:r>
          </a:p>
        </p:txBody>
      </p:sp>
      <p:sp>
        <p:nvSpPr>
          <p:cNvPr id="19" name="Rectangle 18">
            <a:extLst>
              <a:ext uri="{FF2B5EF4-FFF2-40B4-BE49-F238E27FC236}">
                <a16:creationId xmlns:a16="http://schemas.microsoft.com/office/drawing/2014/main" id="{C2F33A64-777D-1E48-5C05-2D870AABAF6C}"/>
              </a:ext>
            </a:extLst>
          </p:cNvPr>
          <p:cNvSpPr/>
          <p:nvPr/>
        </p:nvSpPr>
        <p:spPr>
          <a:xfrm>
            <a:off x="9730629" y="4859341"/>
            <a:ext cx="101085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 Deployment</a:t>
            </a:r>
          </a:p>
        </p:txBody>
      </p:sp>
      <p:cxnSp>
        <p:nvCxnSpPr>
          <p:cNvPr id="40" name="Straight Arrow Connector 39">
            <a:extLst>
              <a:ext uri="{FF2B5EF4-FFF2-40B4-BE49-F238E27FC236}">
                <a16:creationId xmlns:a16="http://schemas.microsoft.com/office/drawing/2014/main" id="{00FFD9C0-9806-D18A-1751-F08DE42AF32B}"/>
              </a:ext>
            </a:extLst>
          </p:cNvPr>
          <p:cNvCxnSpPr>
            <a:cxnSpLocks/>
          </p:cNvCxnSpPr>
          <p:nvPr/>
        </p:nvCxnSpPr>
        <p:spPr>
          <a:xfrm>
            <a:off x="5614217" y="2850899"/>
            <a:ext cx="833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6F36530-79B8-023D-C9A1-3F34DE69DD5E}"/>
              </a:ext>
            </a:extLst>
          </p:cNvPr>
          <p:cNvCxnSpPr>
            <a:cxnSpLocks/>
          </p:cNvCxnSpPr>
          <p:nvPr/>
        </p:nvCxnSpPr>
        <p:spPr>
          <a:xfrm>
            <a:off x="7373568" y="2850899"/>
            <a:ext cx="1138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65E30E2-9B60-0A90-6B80-3905CC34196A}"/>
              </a:ext>
            </a:extLst>
          </p:cNvPr>
          <p:cNvCxnSpPr>
            <a:cxnSpLocks/>
            <a:stCxn id="16" idx="3"/>
            <a:endCxn id="17" idx="1"/>
          </p:cNvCxnSpPr>
          <p:nvPr/>
        </p:nvCxnSpPr>
        <p:spPr>
          <a:xfrm>
            <a:off x="5102138" y="5276030"/>
            <a:ext cx="784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3060052-CA08-A80E-6D02-A2361FB2CCCA}"/>
              </a:ext>
            </a:extLst>
          </p:cNvPr>
          <p:cNvCxnSpPr>
            <a:cxnSpLocks/>
            <a:stCxn id="17" idx="3"/>
            <a:endCxn id="18" idx="1"/>
          </p:cNvCxnSpPr>
          <p:nvPr/>
        </p:nvCxnSpPr>
        <p:spPr>
          <a:xfrm>
            <a:off x="6954086" y="5276030"/>
            <a:ext cx="925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ED8E44-8AAC-C2A0-B4E3-A788CE5F40BB}"/>
              </a:ext>
            </a:extLst>
          </p:cNvPr>
          <p:cNvCxnSpPr>
            <a:stCxn id="18" idx="3"/>
            <a:endCxn id="19" idx="1"/>
          </p:cNvCxnSpPr>
          <p:nvPr/>
        </p:nvCxnSpPr>
        <p:spPr>
          <a:xfrm>
            <a:off x="8806034" y="5276030"/>
            <a:ext cx="924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B337F43-2ADD-DCB8-BCB1-3287EEC55F46}"/>
              </a:ext>
            </a:extLst>
          </p:cNvPr>
          <p:cNvSpPr/>
          <p:nvPr/>
        </p:nvSpPr>
        <p:spPr>
          <a:xfrm>
            <a:off x="1202360" y="243421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p>
          <a:p>
            <a:pPr algn="ctr"/>
            <a:r>
              <a:rPr lang="en-US" sz="1200" dirty="0"/>
              <a:t>Inception</a:t>
            </a:r>
          </a:p>
        </p:txBody>
      </p:sp>
      <p:sp>
        <p:nvSpPr>
          <p:cNvPr id="77" name="Rectangle 76">
            <a:extLst>
              <a:ext uri="{FF2B5EF4-FFF2-40B4-BE49-F238E27FC236}">
                <a16:creationId xmlns:a16="http://schemas.microsoft.com/office/drawing/2014/main" id="{C21E5020-BBFB-2F20-A4AE-2CB54241FCB3}"/>
              </a:ext>
            </a:extLst>
          </p:cNvPr>
          <p:cNvSpPr/>
          <p:nvPr/>
        </p:nvSpPr>
        <p:spPr>
          <a:xfrm>
            <a:off x="3021489" y="243421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SDO Team</a:t>
            </a:r>
          </a:p>
          <a:p>
            <a:pPr algn="ctr"/>
            <a:r>
              <a:rPr lang="en-US" sz="1200" dirty="0"/>
              <a:t>Review</a:t>
            </a:r>
          </a:p>
        </p:txBody>
      </p:sp>
      <p:cxnSp>
        <p:nvCxnSpPr>
          <p:cNvPr id="78" name="Straight Arrow Connector 77">
            <a:extLst>
              <a:ext uri="{FF2B5EF4-FFF2-40B4-BE49-F238E27FC236}">
                <a16:creationId xmlns:a16="http://schemas.microsoft.com/office/drawing/2014/main" id="{C94DB342-2ABE-D4E2-E6C7-3EC175276077}"/>
              </a:ext>
            </a:extLst>
          </p:cNvPr>
          <p:cNvCxnSpPr>
            <a:cxnSpLocks/>
          </p:cNvCxnSpPr>
          <p:nvPr/>
        </p:nvCxnSpPr>
        <p:spPr>
          <a:xfrm>
            <a:off x="2035737" y="2850899"/>
            <a:ext cx="9857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78EA3CAB-C127-4DC6-DBDA-62A7D811949D}"/>
              </a:ext>
            </a:extLst>
          </p:cNvPr>
          <p:cNvSpPr/>
          <p:nvPr/>
        </p:nvSpPr>
        <p:spPr>
          <a:xfrm>
            <a:off x="571603" y="4859341"/>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 Schema Data Model</a:t>
            </a:r>
          </a:p>
        </p:txBody>
      </p:sp>
      <p:sp>
        <p:nvSpPr>
          <p:cNvPr id="86" name="Rectangle 85">
            <a:extLst>
              <a:ext uri="{FF2B5EF4-FFF2-40B4-BE49-F238E27FC236}">
                <a16:creationId xmlns:a16="http://schemas.microsoft.com/office/drawing/2014/main" id="{EB939EB1-0F86-BFA2-7803-7FC2EBE67C57}"/>
              </a:ext>
            </a:extLst>
          </p:cNvPr>
          <p:cNvSpPr/>
          <p:nvPr/>
        </p:nvSpPr>
        <p:spPr>
          <a:xfrm>
            <a:off x="2440634" y="4851915"/>
            <a:ext cx="833377"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SDO Team</a:t>
            </a:r>
          </a:p>
          <a:p>
            <a:pPr algn="ctr"/>
            <a:r>
              <a:rPr lang="en-US" sz="1200" dirty="0"/>
              <a:t>Review</a:t>
            </a:r>
          </a:p>
        </p:txBody>
      </p:sp>
      <p:cxnSp>
        <p:nvCxnSpPr>
          <p:cNvPr id="87" name="Straight Arrow Connector 86">
            <a:extLst>
              <a:ext uri="{FF2B5EF4-FFF2-40B4-BE49-F238E27FC236}">
                <a16:creationId xmlns:a16="http://schemas.microsoft.com/office/drawing/2014/main" id="{08B970C5-8F50-334B-B868-99162D09DD1E}"/>
              </a:ext>
            </a:extLst>
          </p:cNvPr>
          <p:cNvCxnSpPr>
            <a:cxnSpLocks/>
            <a:stCxn id="85" idx="3"/>
            <a:endCxn id="86" idx="1"/>
          </p:cNvCxnSpPr>
          <p:nvPr/>
        </p:nvCxnSpPr>
        <p:spPr>
          <a:xfrm flipV="1">
            <a:off x="1404980" y="5268604"/>
            <a:ext cx="1035654" cy="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D4854F8-AFC4-4951-3B5D-600550C7FCFD}"/>
              </a:ext>
            </a:extLst>
          </p:cNvPr>
          <p:cNvCxnSpPr>
            <a:cxnSpLocks/>
          </p:cNvCxnSpPr>
          <p:nvPr/>
        </p:nvCxnSpPr>
        <p:spPr>
          <a:xfrm>
            <a:off x="3947463" y="2849043"/>
            <a:ext cx="833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01E4794-5096-BD5B-3802-A7C6485D59D4}"/>
              </a:ext>
            </a:extLst>
          </p:cNvPr>
          <p:cNvCxnSpPr>
            <a:stCxn id="86" idx="3"/>
            <a:endCxn id="16" idx="1"/>
          </p:cNvCxnSpPr>
          <p:nvPr/>
        </p:nvCxnSpPr>
        <p:spPr>
          <a:xfrm>
            <a:off x="3274011" y="5268604"/>
            <a:ext cx="902153" cy="7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E0516F02-15AE-9776-556A-47CE24098A7D}"/>
              </a:ext>
            </a:extLst>
          </p:cNvPr>
          <p:cNvCxnSpPr>
            <a:stCxn id="15" idx="2"/>
            <a:endCxn id="85" idx="0"/>
          </p:cNvCxnSpPr>
          <p:nvPr/>
        </p:nvCxnSpPr>
        <p:spPr>
          <a:xfrm rot="5400000">
            <a:off x="4226123" y="29757"/>
            <a:ext cx="1591753" cy="80674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78F2B6B2-52F8-73C0-0B5A-D94F6EE07857}"/>
              </a:ext>
            </a:extLst>
          </p:cNvPr>
          <p:cNvCxnSpPr>
            <a:stCxn id="77" idx="0"/>
            <a:endCxn id="76" idx="0"/>
          </p:cNvCxnSpPr>
          <p:nvPr/>
        </p:nvCxnSpPr>
        <p:spPr>
          <a:xfrm rot="16200000" flipV="1">
            <a:off x="2551763" y="1501497"/>
            <a:ext cx="12700" cy="1865427"/>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7631F35F-BAA8-1122-2AD8-4969089EEF01}"/>
              </a:ext>
            </a:extLst>
          </p:cNvPr>
          <p:cNvCxnSpPr>
            <a:stCxn id="6" idx="0"/>
            <a:endCxn id="5" idx="0"/>
          </p:cNvCxnSpPr>
          <p:nvPr/>
        </p:nvCxnSpPr>
        <p:spPr>
          <a:xfrm rot="16200000" flipV="1">
            <a:off x="6054055" y="1577685"/>
            <a:ext cx="12700" cy="1713052"/>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6F67D09D-09B6-BA9C-B742-5013EE8B5487}"/>
              </a:ext>
            </a:extLst>
          </p:cNvPr>
          <p:cNvCxnSpPr>
            <a:stCxn id="86" idx="2"/>
            <a:endCxn id="85" idx="2"/>
          </p:cNvCxnSpPr>
          <p:nvPr/>
        </p:nvCxnSpPr>
        <p:spPr>
          <a:xfrm rot="5400000">
            <a:off x="1919095" y="4754490"/>
            <a:ext cx="7426" cy="1869031"/>
          </a:xfrm>
          <a:prstGeom prst="bentConnector3">
            <a:avLst>
              <a:gd name="adj1" fmla="val 31783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F30D2CAF-0C8E-3B78-EC68-5B1DE3897F26}"/>
              </a:ext>
            </a:extLst>
          </p:cNvPr>
          <p:cNvCxnSpPr>
            <a:stCxn id="18" idx="0"/>
            <a:endCxn id="16" idx="0"/>
          </p:cNvCxnSpPr>
          <p:nvPr/>
        </p:nvCxnSpPr>
        <p:spPr>
          <a:xfrm rot="16200000" flipV="1">
            <a:off x="6491099" y="3007393"/>
            <a:ext cx="12700" cy="370389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Can 118">
            <a:extLst>
              <a:ext uri="{FF2B5EF4-FFF2-40B4-BE49-F238E27FC236}">
                <a16:creationId xmlns:a16="http://schemas.microsoft.com/office/drawing/2014/main" id="{290E8801-3F2D-2C1F-037B-C0DE6E48071E}"/>
              </a:ext>
            </a:extLst>
          </p:cNvPr>
          <p:cNvSpPr/>
          <p:nvPr/>
        </p:nvSpPr>
        <p:spPr>
          <a:xfrm rot="16200000">
            <a:off x="4246553" y="2731993"/>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Can 119">
            <a:extLst>
              <a:ext uri="{FF2B5EF4-FFF2-40B4-BE49-F238E27FC236}">
                <a16:creationId xmlns:a16="http://schemas.microsoft.com/office/drawing/2014/main" id="{0D2D40FB-CEC1-845D-EC20-803B0CE02A2C}"/>
              </a:ext>
            </a:extLst>
          </p:cNvPr>
          <p:cNvSpPr/>
          <p:nvPr/>
        </p:nvSpPr>
        <p:spPr>
          <a:xfrm rot="16200000">
            <a:off x="7939624" y="2727339"/>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Can 120">
            <a:extLst>
              <a:ext uri="{FF2B5EF4-FFF2-40B4-BE49-F238E27FC236}">
                <a16:creationId xmlns:a16="http://schemas.microsoft.com/office/drawing/2014/main" id="{1C1310D0-68FD-B7BD-279A-E9C7EB276743}"/>
              </a:ext>
            </a:extLst>
          </p:cNvPr>
          <p:cNvSpPr/>
          <p:nvPr/>
        </p:nvSpPr>
        <p:spPr>
          <a:xfrm rot="16200000">
            <a:off x="4694181" y="3964582"/>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Can 121">
            <a:extLst>
              <a:ext uri="{FF2B5EF4-FFF2-40B4-BE49-F238E27FC236}">
                <a16:creationId xmlns:a16="http://schemas.microsoft.com/office/drawing/2014/main" id="{3E3E5C46-678E-80C2-3062-479F5DCA296C}"/>
              </a:ext>
            </a:extLst>
          </p:cNvPr>
          <p:cNvSpPr/>
          <p:nvPr/>
        </p:nvSpPr>
        <p:spPr>
          <a:xfrm rot="16200000">
            <a:off x="9179272" y="5149698"/>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Can 122">
            <a:extLst>
              <a:ext uri="{FF2B5EF4-FFF2-40B4-BE49-F238E27FC236}">
                <a16:creationId xmlns:a16="http://schemas.microsoft.com/office/drawing/2014/main" id="{F8FFDBEC-18E0-DAEF-636F-4C589F9018CC}"/>
              </a:ext>
            </a:extLst>
          </p:cNvPr>
          <p:cNvSpPr/>
          <p:nvPr/>
        </p:nvSpPr>
        <p:spPr>
          <a:xfrm rot="16200000">
            <a:off x="3629601" y="5142271"/>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Can 123">
            <a:extLst>
              <a:ext uri="{FF2B5EF4-FFF2-40B4-BE49-F238E27FC236}">
                <a16:creationId xmlns:a16="http://schemas.microsoft.com/office/drawing/2014/main" id="{BE8B1313-914B-6C81-E205-79F01DF901CA}"/>
              </a:ext>
            </a:extLst>
          </p:cNvPr>
          <p:cNvSpPr/>
          <p:nvPr/>
        </p:nvSpPr>
        <p:spPr>
          <a:xfrm rot="16200000">
            <a:off x="7328704" y="5179958"/>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Decagon 127">
            <a:extLst>
              <a:ext uri="{FF2B5EF4-FFF2-40B4-BE49-F238E27FC236}">
                <a16:creationId xmlns:a16="http://schemas.microsoft.com/office/drawing/2014/main" id="{EC0E197C-B23C-5299-97A6-D188FA60E042}"/>
              </a:ext>
            </a:extLst>
          </p:cNvPr>
          <p:cNvSpPr/>
          <p:nvPr/>
        </p:nvSpPr>
        <p:spPr>
          <a:xfrm>
            <a:off x="4191522" y="3043989"/>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9" name="Decagon 128">
            <a:extLst>
              <a:ext uri="{FF2B5EF4-FFF2-40B4-BE49-F238E27FC236}">
                <a16:creationId xmlns:a16="http://schemas.microsoft.com/office/drawing/2014/main" id="{8063695F-CEFE-8941-06D6-CA4EE39A181A}"/>
              </a:ext>
            </a:extLst>
          </p:cNvPr>
          <p:cNvSpPr/>
          <p:nvPr/>
        </p:nvSpPr>
        <p:spPr>
          <a:xfrm>
            <a:off x="7880060" y="2990395"/>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0" name="Decagon 129">
            <a:extLst>
              <a:ext uri="{FF2B5EF4-FFF2-40B4-BE49-F238E27FC236}">
                <a16:creationId xmlns:a16="http://schemas.microsoft.com/office/drawing/2014/main" id="{E6C5D809-84F4-767F-02A1-2B5E7FB85D05}"/>
              </a:ext>
            </a:extLst>
          </p:cNvPr>
          <p:cNvSpPr/>
          <p:nvPr/>
        </p:nvSpPr>
        <p:spPr>
          <a:xfrm>
            <a:off x="3574570" y="5469900"/>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1" name="Decagon 130">
            <a:extLst>
              <a:ext uri="{FF2B5EF4-FFF2-40B4-BE49-F238E27FC236}">
                <a16:creationId xmlns:a16="http://schemas.microsoft.com/office/drawing/2014/main" id="{9E49447E-3356-2B29-A9B6-B7BC486EFB06}"/>
              </a:ext>
            </a:extLst>
          </p:cNvPr>
          <p:cNvSpPr/>
          <p:nvPr/>
        </p:nvSpPr>
        <p:spPr>
          <a:xfrm>
            <a:off x="7273673" y="5494758"/>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2" name="Decagon 131">
            <a:extLst>
              <a:ext uri="{FF2B5EF4-FFF2-40B4-BE49-F238E27FC236}">
                <a16:creationId xmlns:a16="http://schemas.microsoft.com/office/drawing/2014/main" id="{838D3594-A3CE-C425-E799-695E694D00DC}"/>
              </a:ext>
            </a:extLst>
          </p:cNvPr>
          <p:cNvSpPr/>
          <p:nvPr/>
        </p:nvSpPr>
        <p:spPr>
          <a:xfrm>
            <a:off x="4639150" y="3752106"/>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3" name="Decagon 132">
            <a:extLst>
              <a:ext uri="{FF2B5EF4-FFF2-40B4-BE49-F238E27FC236}">
                <a16:creationId xmlns:a16="http://schemas.microsoft.com/office/drawing/2014/main" id="{2C0A7DE0-F1BD-A97E-D0D8-0A54FB3BAB5F}"/>
              </a:ext>
            </a:extLst>
          </p:cNvPr>
          <p:cNvSpPr/>
          <p:nvPr/>
        </p:nvSpPr>
        <p:spPr>
          <a:xfrm>
            <a:off x="9140504" y="5469900"/>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35" name="TextBox 134">
            <a:extLst>
              <a:ext uri="{FF2B5EF4-FFF2-40B4-BE49-F238E27FC236}">
                <a16:creationId xmlns:a16="http://schemas.microsoft.com/office/drawing/2014/main" id="{5A073AD4-C786-D12E-5EE0-6B6F64D5C2BC}"/>
              </a:ext>
            </a:extLst>
          </p:cNvPr>
          <p:cNvSpPr txBox="1"/>
          <p:nvPr/>
        </p:nvSpPr>
        <p:spPr>
          <a:xfrm>
            <a:off x="4712839" y="3308595"/>
            <a:ext cx="1133644" cy="861774"/>
          </a:xfrm>
          <a:prstGeom prst="rect">
            <a:avLst/>
          </a:prstGeom>
          <a:noFill/>
        </p:spPr>
        <p:txBody>
          <a:bodyPr wrap="none" rtlCol="0">
            <a:spAutoFit/>
          </a:bodyPr>
          <a:lstStyle/>
          <a:p>
            <a:r>
              <a:rPr lang="en-US" sz="1000" dirty="0">
                <a:solidFill>
                  <a:srgbClr val="FF0000"/>
                </a:solidFill>
              </a:rPr>
              <a:t>Lead Time High</a:t>
            </a:r>
          </a:p>
          <a:p>
            <a:r>
              <a:rPr lang="en-US" sz="1000" dirty="0"/>
              <a:t>%C/A Medium</a:t>
            </a:r>
          </a:p>
          <a:p>
            <a:r>
              <a:rPr lang="en-US" sz="1000" dirty="0">
                <a:solidFill>
                  <a:srgbClr val="FF0000"/>
                </a:solidFill>
              </a:rPr>
              <a:t>Process Time High</a:t>
            </a:r>
          </a:p>
          <a:p>
            <a:endParaRPr lang="en-US" sz="1000" dirty="0"/>
          </a:p>
          <a:p>
            <a:endParaRPr lang="en-US" sz="1000" dirty="0"/>
          </a:p>
        </p:txBody>
      </p:sp>
      <p:sp>
        <p:nvSpPr>
          <p:cNvPr id="137" name="TextBox 136">
            <a:extLst>
              <a:ext uri="{FF2B5EF4-FFF2-40B4-BE49-F238E27FC236}">
                <a16:creationId xmlns:a16="http://schemas.microsoft.com/office/drawing/2014/main" id="{F00355FC-4AA9-01BC-18AC-E491CA0C3DA6}"/>
              </a:ext>
            </a:extLst>
          </p:cNvPr>
          <p:cNvSpPr txBox="1"/>
          <p:nvPr/>
        </p:nvSpPr>
        <p:spPr>
          <a:xfrm>
            <a:off x="6389003" y="3317847"/>
            <a:ext cx="1109599" cy="1015663"/>
          </a:xfrm>
          <a:prstGeom prst="rect">
            <a:avLst/>
          </a:prstGeom>
          <a:noFill/>
        </p:spPr>
        <p:txBody>
          <a:bodyPr wrap="none" rtlCol="0">
            <a:spAutoFit/>
          </a:bodyPr>
          <a:lstStyle/>
          <a:p>
            <a:r>
              <a:rPr lang="en-US" sz="1000" dirty="0"/>
              <a:t>Lead Time Low</a:t>
            </a:r>
          </a:p>
          <a:p>
            <a:r>
              <a:rPr lang="en-US" sz="1000" dirty="0"/>
              <a:t>%C/A Medium</a:t>
            </a:r>
          </a:p>
          <a:p>
            <a:r>
              <a:rPr lang="en-US" sz="1000" dirty="0"/>
              <a:t>Process Time Low</a:t>
            </a:r>
          </a:p>
          <a:p>
            <a:endParaRPr lang="en-US" sz="1000" dirty="0"/>
          </a:p>
          <a:p>
            <a:endParaRPr lang="en-US" sz="1000" dirty="0"/>
          </a:p>
          <a:p>
            <a:endParaRPr lang="en-US" sz="1000" dirty="0"/>
          </a:p>
        </p:txBody>
      </p:sp>
      <p:sp>
        <p:nvSpPr>
          <p:cNvPr id="138" name="TextBox 137">
            <a:extLst>
              <a:ext uri="{FF2B5EF4-FFF2-40B4-BE49-F238E27FC236}">
                <a16:creationId xmlns:a16="http://schemas.microsoft.com/office/drawing/2014/main" id="{BF2AB9AF-922A-8E82-75D2-0DDF340C865D}"/>
              </a:ext>
            </a:extLst>
          </p:cNvPr>
          <p:cNvSpPr txBox="1"/>
          <p:nvPr/>
        </p:nvSpPr>
        <p:spPr>
          <a:xfrm>
            <a:off x="8437386" y="3331038"/>
            <a:ext cx="984565" cy="246221"/>
          </a:xfrm>
          <a:prstGeom prst="rect">
            <a:avLst/>
          </a:prstGeom>
          <a:noFill/>
        </p:spPr>
        <p:txBody>
          <a:bodyPr wrap="none" rtlCol="0">
            <a:spAutoFit/>
          </a:bodyPr>
          <a:lstStyle/>
          <a:p>
            <a:r>
              <a:rPr lang="en-US" sz="1000" dirty="0">
                <a:solidFill>
                  <a:srgbClr val="FF0000"/>
                </a:solidFill>
              </a:rPr>
              <a:t>Lead Time High</a:t>
            </a:r>
          </a:p>
        </p:txBody>
      </p:sp>
      <p:sp>
        <p:nvSpPr>
          <p:cNvPr id="139" name="TextBox 138">
            <a:extLst>
              <a:ext uri="{FF2B5EF4-FFF2-40B4-BE49-F238E27FC236}">
                <a16:creationId xmlns:a16="http://schemas.microsoft.com/office/drawing/2014/main" id="{F0E26DC0-4495-3F46-408D-BC58E70E36AB}"/>
              </a:ext>
            </a:extLst>
          </p:cNvPr>
          <p:cNvSpPr txBox="1"/>
          <p:nvPr/>
        </p:nvSpPr>
        <p:spPr>
          <a:xfrm>
            <a:off x="8472900" y="3489799"/>
            <a:ext cx="1335622" cy="400110"/>
          </a:xfrm>
          <a:prstGeom prst="rect">
            <a:avLst/>
          </a:prstGeom>
          <a:noFill/>
        </p:spPr>
        <p:txBody>
          <a:bodyPr wrap="none" rtlCol="0">
            <a:spAutoFit/>
          </a:bodyPr>
          <a:lstStyle/>
          <a:p>
            <a:r>
              <a:rPr lang="en-US" sz="1000" dirty="0"/>
              <a:t>%C/A Medium</a:t>
            </a:r>
          </a:p>
          <a:p>
            <a:r>
              <a:rPr lang="en-US" sz="1000" dirty="0"/>
              <a:t>Process Time Medium</a:t>
            </a:r>
          </a:p>
        </p:txBody>
      </p:sp>
      <p:sp>
        <p:nvSpPr>
          <p:cNvPr id="141" name="TextBox 140">
            <a:extLst>
              <a:ext uri="{FF2B5EF4-FFF2-40B4-BE49-F238E27FC236}">
                <a16:creationId xmlns:a16="http://schemas.microsoft.com/office/drawing/2014/main" id="{2ECEB146-0228-C45A-7251-E8972FD0C88D}"/>
              </a:ext>
            </a:extLst>
          </p:cNvPr>
          <p:cNvSpPr txBox="1"/>
          <p:nvPr/>
        </p:nvSpPr>
        <p:spPr>
          <a:xfrm>
            <a:off x="997043" y="3277977"/>
            <a:ext cx="1126159" cy="707886"/>
          </a:xfrm>
          <a:prstGeom prst="rect">
            <a:avLst/>
          </a:prstGeom>
          <a:noFill/>
        </p:spPr>
        <p:txBody>
          <a:bodyPr wrap="square">
            <a:spAutoFit/>
          </a:bodyPr>
          <a:lstStyle/>
          <a:p>
            <a:r>
              <a:rPr lang="en-US" sz="1000" dirty="0"/>
              <a:t>Lead Time Medium</a:t>
            </a:r>
          </a:p>
          <a:p>
            <a:r>
              <a:rPr lang="en-US" sz="1000" dirty="0"/>
              <a:t>%C/A Low</a:t>
            </a:r>
          </a:p>
          <a:p>
            <a:r>
              <a:rPr lang="en-US" sz="1000" dirty="0"/>
              <a:t>Process Time Low</a:t>
            </a:r>
          </a:p>
        </p:txBody>
      </p:sp>
      <p:sp>
        <p:nvSpPr>
          <p:cNvPr id="142" name="TextBox 141">
            <a:extLst>
              <a:ext uri="{FF2B5EF4-FFF2-40B4-BE49-F238E27FC236}">
                <a16:creationId xmlns:a16="http://schemas.microsoft.com/office/drawing/2014/main" id="{24C4E393-FBCA-CA01-CCE9-EA649063F1D0}"/>
              </a:ext>
            </a:extLst>
          </p:cNvPr>
          <p:cNvSpPr txBox="1"/>
          <p:nvPr/>
        </p:nvSpPr>
        <p:spPr>
          <a:xfrm>
            <a:off x="2921396" y="3321939"/>
            <a:ext cx="1126159" cy="553998"/>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145" name="TextBox 144">
            <a:extLst>
              <a:ext uri="{FF2B5EF4-FFF2-40B4-BE49-F238E27FC236}">
                <a16:creationId xmlns:a16="http://schemas.microsoft.com/office/drawing/2014/main" id="{6931447A-4FE6-6444-469B-C0A0C7959F83}"/>
              </a:ext>
            </a:extLst>
          </p:cNvPr>
          <p:cNvSpPr txBox="1"/>
          <p:nvPr/>
        </p:nvSpPr>
        <p:spPr>
          <a:xfrm>
            <a:off x="493892" y="5850612"/>
            <a:ext cx="1006301" cy="707886"/>
          </a:xfrm>
          <a:prstGeom prst="rect">
            <a:avLst/>
          </a:prstGeom>
          <a:noFill/>
        </p:spPr>
        <p:txBody>
          <a:bodyPr wrap="square">
            <a:spAutoFit/>
          </a:bodyPr>
          <a:lstStyle/>
          <a:p>
            <a:r>
              <a:rPr lang="en-US" sz="1000" dirty="0"/>
              <a:t>Lead Time High</a:t>
            </a:r>
          </a:p>
          <a:p>
            <a:r>
              <a:rPr lang="en-US" sz="1000" dirty="0"/>
              <a:t>%C/A Medium</a:t>
            </a:r>
          </a:p>
          <a:p>
            <a:r>
              <a:rPr lang="en-US" sz="1000" dirty="0"/>
              <a:t>Process Time High</a:t>
            </a:r>
          </a:p>
        </p:txBody>
      </p:sp>
      <p:sp>
        <p:nvSpPr>
          <p:cNvPr id="146" name="TextBox 145">
            <a:extLst>
              <a:ext uri="{FF2B5EF4-FFF2-40B4-BE49-F238E27FC236}">
                <a16:creationId xmlns:a16="http://schemas.microsoft.com/office/drawing/2014/main" id="{9EAEF504-5FA1-EC6A-FAAB-0AACB6DC7EAB}"/>
              </a:ext>
            </a:extLst>
          </p:cNvPr>
          <p:cNvSpPr txBox="1"/>
          <p:nvPr/>
        </p:nvSpPr>
        <p:spPr>
          <a:xfrm>
            <a:off x="2354171" y="5850612"/>
            <a:ext cx="1006301" cy="707886"/>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147" name="TextBox 146">
            <a:extLst>
              <a:ext uri="{FF2B5EF4-FFF2-40B4-BE49-F238E27FC236}">
                <a16:creationId xmlns:a16="http://schemas.microsoft.com/office/drawing/2014/main" id="{2D37849C-5116-63F1-872F-E7AFF6A085E8}"/>
              </a:ext>
            </a:extLst>
          </p:cNvPr>
          <p:cNvSpPr txBox="1"/>
          <p:nvPr/>
        </p:nvSpPr>
        <p:spPr>
          <a:xfrm>
            <a:off x="4056306" y="5850612"/>
            <a:ext cx="1006301" cy="707886"/>
          </a:xfrm>
          <a:prstGeom prst="rect">
            <a:avLst/>
          </a:prstGeom>
          <a:noFill/>
        </p:spPr>
        <p:txBody>
          <a:bodyPr wrap="square">
            <a:spAutoFit/>
          </a:bodyPr>
          <a:lstStyle/>
          <a:p>
            <a:r>
              <a:rPr lang="en-US" sz="1000" dirty="0"/>
              <a:t>Lead Time High</a:t>
            </a:r>
          </a:p>
          <a:p>
            <a:r>
              <a:rPr lang="en-US" sz="1000" dirty="0"/>
              <a:t>%C/A Low</a:t>
            </a:r>
          </a:p>
          <a:p>
            <a:r>
              <a:rPr lang="en-US" sz="1000" dirty="0"/>
              <a:t>Process Time Low</a:t>
            </a:r>
          </a:p>
        </p:txBody>
      </p:sp>
      <p:sp>
        <p:nvSpPr>
          <p:cNvPr id="148" name="TextBox 147">
            <a:extLst>
              <a:ext uri="{FF2B5EF4-FFF2-40B4-BE49-F238E27FC236}">
                <a16:creationId xmlns:a16="http://schemas.microsoft.com/office/drawing/2014/main" id="{CDCBF7E9-200E-C423-B090-45433459A3FF}"/>
              </a:ext>
            </a:extLst>
          </p:cNvPr>
          <p:cNvSpPr txBox="1"/>
          <p:nvPr/>
        </p:nvSpPr>
        <p:spPr>
          <a:xfrm>
            <a:off x="5947785" y="5850612"/>
            <a:ext cx="1006301" cy="707886"/>
          </a:xfrm>
          <a:prstGeom prst="rect">
            <a:avLst/>
          </a:prstGeom>
          <a:noFill/>
        </p:spPr>
        <p:txBody>
          <a:bodyPr wrap="square">
            <a:spAutoFit/>
          </a:bodyPr>
          <a:lstStyle/>
          <a:p>
            <a:r>
              <a:rPr lang="en-US" sz="1000" dirty="0"/>
              <a:t>Lead Time Low</a:t>
            </a:r>
          </a:p>
          <a:p>
            <a:r>
              <a:rPr lang="en-US" sz="1000" dirty="0"/>
              <a:t>%C/A High</a:t>
            </a:r>
          </a:p>
          <a:p>
            <a:r>
              <a:rPr lang="en-US" sz="1000" dirty="0"/>
              <a:t>Process Time Low</a:t>
            </a:r>
          </a:p>
        </p:txBody>
      </p:sp>
      <p:sp>
        <p:nvSpPr>
          <p:cNvPr id="149" name="TextBox 148">
            <a:extLst>
              <a:ext uri="{FF2B5EF4-FFF2-40B4-BE49-F238E27FC236}">
                <a16:creationId xmlns:a16="http://schemas.microsoft.com/office/drawing/2014/main" id="{C5066545-388F-83E4-B876-87A2DF5B5CB6}"/>
              </a:ext>
            </a:extLst>
          </p:cNvPr>
          <p:cNvSpPr txBox="1"/>
          <p:nvPr/>
        </p:nvSpPr>
        <p:spPr>
          <a:xfrm>
            <a:off x="7799733" y="5853152"/>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Low</a:t>
            </a:r>
          </a:p>
          <a:p>
            <a:r>
              <a:rPr lang="en-US" sz="1000" dirty="0"/>
              <a:t>Process Time Low</a:t>
            </a:r>
          </a:p>
        </p:txBody>
      </p:sp>
      <p:sp>
        <p:nvSpPr>
          <p:cNvPr id="150" name="TextBox 149">
            <a:extLst>
              <a:ext uri="{FF2B5EF4-FFF2-40B4-BE49-F238E27FC236}">
                <a16:creationId xmlns:a16="http://schemas.microsoft.com/office/drawing/2014/main" id="{1D50F4DE-4938-4B45-95CD-5FE05B296B5A}"/>
              </a:ext>
            </a:extLst>
          </p:cNvPr>
          <p:cNvSpPr txBox="1"/>
          <p:nvPr/>
        </p:nvSpPr>
        <p:spPr>
          <a:xfrm>
            <a:off x="9651681" y="5850612"/>
            <a:ext cx="1006301" cy="707886"/>
          </a:xfrm>
          <a:prstGeom prst="rect">
            <a:avLst/>
          </a:prstGeom>
          <a:noFill/>
        </p:spPr>
        <p:txBody>
          <a:bodyPr wrap="square">
            <a:spAutoFit/>
          </a:bodyPr>
          <a:lstStyle/>
          <a:p>
            <a:r>
              <a:rPr lang="en-US" sz="1000" dirty="0"/>
              <a:t>Lead Time High</a:t>
            </a:r>
          </a:p>
          <a:p>
            <a:r>
              <a:rPr lang="en-US" sz="1000" dirty="0"/>
              <a:t>%C/A High</a:t>
            </a:r>
          </a:p>
          <a:p>
            <a:r>
              <a:rPr lang="en-US" sz="1000" dirty="0"/>
              <a:t>Process Time Low</a:t>
            </a:r>
          </a:p>
        </p:txBody>
      </p:sp>
      <p:sp>
        <p:nvSpPr>
          <p:cNvPr id="153" name="TextBox 152">
            <a:extLst>
              <a:ext uri="{FF2B5EF4-FFF2-40B4-BE49-F238E27FC236}">
                <a16:creationId xmlns:a16="http://schemas.microsoft.com/office/drawing/2014/main" id="{125647CF-2ABC-654E-7684-FACA3DF297AB}"/>
              </a:ext>
            </a:extLst>
          </p:cNvPr>
          <p:cNvSpPr txBox="1"/>
          <p:nvPr/>
        </p:nvSpPr>
        <p:spPr>
          <a:xfrm>
            <a:off x="9553074" y="4463716"/>
            <a:ext cx="547394" cy="369332"/>
          </a:xfrm>
          <a:prstGeom prst="rect">
            <a:avLst/>
          </a:prstGeom>
          <a:noFill/>
        </p:spPr>
        <p:txBody>
          <a:bodyPr wrap="none" rtlCol="0">
            <a:spAutoFit/>
          </a:bodyPr>
          <a:lstStyle/>
          <a:p>
            <a:r>
              <a:rPr lang="en-US" dirty="0"/>
              <a:t>Ops</a:t>
            </a:r>
          </a:p>
        </p:txBody>
      </p:sp>
      <p:sp>
        <p:nvSpPr>
          <p:cNvPr id="154" name="TextBox 153">
            <a:extLst>
              <a:ext uri="{FF2B5EF4-FFF2-40B4-BE49-F238E27FC236}">
                <a16:creationId xmlns:a16="http://schemas.microsoft.com/office/drawing/2014/main" id="{5BF9267F-3CF9-8B21-60F1-3F63A7FDC6F7}"/>
              </a:ext>
            </a:extLst>
          </p:cNvPr>
          <p:cNvSpPr txBox="1"/>
          <p:nvPr/>
        </p:nvSpPr>
        <p:spPr>
          <a:xfrm>
            <a:off x="9035716" y="2021305"/>
            <a:ext cx="547394" cy="369332"/>
          </a:xfrm>
          <a:prstGeom prst="rect">
            <a:avLst/>
          </a:prstGeom>
          <a:noFill/>
        </p:spPr>
        <p:txBody>
          <a:bodyPr wrap="none" rtlCol="0">
            <a:spAutoFit/>
          </a:bodyPr>
          <a:lstStyle/>
          <a:p>
            <a:r>
              <a:rPr lang="en-US" dirty="0"/>
              <a:t>Ops</a:t>
            </a:r>
          </a:p>
        </p:txBody>
      </p:sp>
      <p:sp>
        <p:nvSpPr>
          <p:cNvPr id="155" name="TextBox 154">
            <a:extLst>
              <a:ext uri="{FF2B5EF4-FFF2-40B4-BE49-F238E27FC236}">
                <a16:creationId xmlns:a16="http://schemas.microsoft.com/office/drawing/2014/main" id="{D09AD248-774F-C6EC-2FBB-E7ABC7A2556D}"/>
              </a:ext>
            </a:extLst>
          </p:cNvPr>
          <p:cNvSpPr txBox="1"/>
          <p:nvPr/>
        </p:nvSpPr>
        <p:spPr>
          <a:xfrm>
            <a:off x="4993105" y="1973179"/>
            <a:ext cx="545790" cy="369332"/>
          </a:xfrm>
          <a:prstGeom prst="rect">
            <a:avLst/>
          </a:prstGeom>
          <a:noFill/>
        </p:spPr>
        <p:txBody>
          <a:bodyPr wrap="none" rtlCol="0">
            <a:spAutoFit/>
          </a:bodyPr>
          <a:lstStyle/>
          <a:p>
            <a:r>
              <a:rPr lang="en-US" dirty="0"/>
              <a:t>Dev</a:t>
            </a:r>
          </a:p>
        </p:txBody>
      </p:sp>
      <p:sp>
        <p:nvSpPr>
          <p:cNvPr id="156" name="TextBox 155">
            <a:extLst>
              <a:ext uri="{FF2B5EF4-FFF2-40B4-BE49-F238E27FC236}">
                <a16:creationId xmlns:a16="http://schemas.microsoft.com/office/drawing/2014/main" id="{A24887F3-6A77-7AFC-7E9B-A7AB1B42CD78}"/>
              </a:ext>
            </a:extLst>
          </p:cNvPr>
          <p:cNvSpPr txBox="1"/>
          <p:nvPr/>
        </p:nvSpPr>
        <p:spPr>
          <a:xfrm>
            <a:off x="1828800" y="1961147"/>
            <a:ext cx="545790" cy="369332"/>
          </a:xfrm>
          <a:prstGeom prst="rect">
            <a:avLst/>
          </a:prstGeom>
          <a:noFill/>
        </p:spPr>
        <p:txBody>
          <a:bodyPr wrap="none" rtlCol="0">
            <a:spAutoFit/>
          </a:bodyPr>
          <a:lstStyle/>
          <a:p>
            <a:r>
              <a:rPr lang="en-US" dirty="0"/>
              <a:t>Dev</a:t>
            </a:r>
          </a:p>
        </p:txBody>
      </p:sp>
      <p:sp>
        <p:nvSpPr>
          <p:cNvPr id="157" name="TextBox 156">
            <a:extLst>
              <a:ext uri="{FF2B5EF4-FFF2-40B4-BE49-F238E27FC236}">
                <a16:creationId xmlns:a16="http://schemas.microsoft.com/office/drawing/2014/main" id="{5AF22AF7-9F04-E01D-9E2F-7F9575B586FA}"/>
              </a:ext>
            </a:extLst>
          </p:cNvPr>
          <p:cNvSpPr txBox="1"/>
          <p:nvPr/>
        </p:nvSpPr>
        <p:spPr>
          <a:xfrm>
            <a:off x="4259179" y="4572000"/>
            <a:ext cx="547394" cy="369332"/>
          </a:xfrm>
          <a:prstGeom prst="rect">
            <a:avLst/>
          </a:prstGeom>
          <a:noFill/>
        </p:spPr>
        <p:txBody>
          <a:bodyPr wrap="none" rtlCol="0">
            <a:spAutoFit/>
          </a:bodyPr>
          <a:lstStyle/>
          <a:p>
            <a:r>
              <a:rPr lang="en-US" dirty="0"/>
              <a:t>Ops</a:t>
            </a:r>
          </a:p>
        </p:txBody>
      </p:sp>
    </p:spTree>
    <p:extLst>
      <p:ext uri="{BB962C8B-B14F-4D97-AF65-F5344CB8AC3E}">
        <p14:creationId xmlns:p14="http://schemas.microsoft.com/office/powerpoint/2010/main" val="116515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120" grpId="0" animBg="1"/>
      <p:bldP spid="121" grpId="0" animBg="1"/>
      <p:bldP spid="122" grpId="0" animBg="1"/>
      <p:bldP spid="123" grpId="0" animBg="1"/>
      <p:bldP spid="1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192D72-EB79-2FE9-EACD-1F639CF129BD}"/>
              </a:ext>
            </a:extLst>
          </p:cNvPr>
          <p:cNvPicPr>
            <a:picLocks noChangeAspect="1"/>
          </p:cNvPicPr>
          <p:nvPr/>
        </p:nvPicPr>
        <p:blipFill rotWithShape="1">
          <a:blip r:embed="rId2"/>
          <a:srcRect/>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2CA5414-4A71-7D1F-C808-23EFB7EECF20}"/>
              </a:ext>
            </a:extLst>
          </p:cNvPr>
          <p:cNvSpPr>
            <a:spLocks noGrp="1"/>
          </p:cNvSpPr>
          <p:nvPr>
            <p:ph type="title"/>
          </p:nvPr>
        </p:nvSpPr>
        <p:spPr>
          <a:xfrm>
            <a:off x="1037809" y="1071350"/>
            <a:ext cx="4775162" cy="1339382"/>
          </a:xfrm>
        </p:spPr>
        <p:txBody>
          <a:bodyPr>
            <a:normAutofit/>
          </a:bodyPr>
          <a:lstStyle/>
          <a:p>
            <a:pPr algn="ctr"/>
            <a:r>
              <a:rPr lang="en-US" sz="3600"/>
              <a:t>6 Contraintes</a:t>
            </a:r>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FCFB21-B358-7B88-9465-30315A2D2CE7}"/>
              </a:ext>
            </a:extLst>
          </p:cNvPr>
          <p:cNvSpPr>
            <a:spLocks noGrp="1"/>
          </p:cNvSpPr>
          <p:nvPr>
            <p:ph idx="1"/>
          </p:nvPr>
        </p:nvSpPr>
        <p:spPr>
          <a:xfrm>
            <a:off x="1189319" y="2547257"/>
            <a:ext cx="4458446" cy="3109740"/>
          </a:xfrm>
        </p:spPr>
        <p:txBody>
          <a:bodyPr anchor="ctr">
            <a:normAutofit/>
          </a:bodyPr>
          <a:lstStyle/>
          <a:p>
            <a:pPr marL="514350" indent="-514350">
              <a:buFont typeface="+mj-lt"/>
              <a:buAutoNum type="arabicPeriod"/>
            </a:pPr>
            <a:r>
              <a:rPr lang="en-US" sz="2000" dirty="0"/>
              <a:t>API Profile –</a:t>
            </a:r>
            <a:r>
              <a:rPr lang="en-US" sz="2000" dirty="0" err="1"/>
              <a:t>Organizationel</a:t>
            </a:r>
            <a:endParaRPr lang="en-US" sz="2000" dirty="0"/>
          </a:p>
          <a:p>
            <a:pPr marL="514350" indent="-514350">
              <a:buFont typeface="+mj-lt"/>
              <a:buAutoNum type="arabicPeriod"/>
            </a:pPr>
            <a:r>
              <a:rPr lang="en-US" sz="2000" dirty="0" err="1"/>
              <a:t>Environnement</a:t>
            </a:r>
            <a:r>
              <a:rPr lang="en-US" sz="2000" dirty="0"/>
              <a:t> de Production</a:t>
            </a:r>
          </a:p>
          <a:p>
            <a:pPr marL="514350" indent="-514350">
              <a:buFont typeface="+mj-lt"/>
              <a:buAutoNum type="arabicPeriod"/>
            </a:pPr>
            <a:r>
              <a:rPr lang="en-US" sz="2000" dirty="0"/>
              <a:t>JSON Data Model</a:t>
            </a:r>
          </a:p>
          <a:p>
            <a:pPr marL="514350" indent="-514350">
              <a:buFont typeface="+mj-lt"/>
              <a:buAutoNum type="arabicPeriod"/>
            </a:pPr>
            <a:r>
              <a:rPr lang="en-US" sz="2000" dirty="0"/>
              <a:t>Configuration API Tooling</a:t>
            </a:r>
          </a:p>
          <a:p>
            <a:pPr marL="514350" indent="-514350">
              <a:buFont typeface="+mj-lt"/>
              <a:buAutoNum type="arabicPeriod"/>
            </a:pPr>
            <a:r>
              <a:rPr lang="en-US" sz="2000" dirty="0"/>
              <a:t>Fabrication Swagger</a:t>
            </a:r>
          </a:p>
          <a:p>
            <a:pPr marL="514350" indent="-514350">
              <a:buFont typeface="+mj-lt"/>
              <a:buAutoNum type="arabicPeriod"/>
            </a:pPr>
            <a:r>
              <a:rPr lang="en-US" sz="2000" dirty="0" err="1"/>
              <a:t>Deploiement</a:t>
            </a:r>
            <a:r>
              <a:rPr lang="en-US" sz="2000" dirty="0"/>
              <a:t> de </a:t>
            </a:r>
            <a:r>
              <a:rPr lang="en-US" sz="2000" dirty="0" err="1"/>
              <a:t>l’API</a:t>
            </a:r>
            <a:endParaRPr lang="en-US" sz="2000" dirty="0"/>
          </a:p>
          <a:p>
            <a:pPr marL="514350" indent="-514350">
              <a:buFont typeface="+mj-lt"/>
              <a:buAutoNum type="arabicPeriod"/>
            </a:pPr>
            <a:endParaRPr lang="en-US" sz="2000" dirty="0"/>
          </a:p>
          <a:p>
            <a:endParaRPr lang="en-US" sz="2000" dirty="0"/>
          </a:p>
          <a:p>
            <a:endParaRPr lang="en-US" sz="2000" dirty="0"/>
          </a:p>
        </p:txBody>
      </p:sp>
    </p:spTree>
    <p:extLst>
      <p:ext uri="{BB962C8B-B14F-4D97-AF65-F5344CB8AC3E}">
        <p14:creationId xmlns:p14="http://schemas.microsoft.com/office/powerpoint/2010/main" val="4118593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a:extLst>
              <a:ext uri="{FF2B5EF4-FFF2-40B4-BE49-F238E27FC236}">
                <a16:creationId xmlns:a16="http://schemas.microsoft.com/office/drawing/2014/main" id="{8242587B-DB6E-0CB0-7E4D-816C1440ECE6}"/>
              </a:ext>
            </a:extLst>
          </p:cNvPr>
          <p:cNvPicPr>
            <a:picLocks noChangeAspect="1"/>
          </p:cNvPicPr>
          <p:nvPr/>
        </p:nvPicPr>
        <p:blipFill rotWithShape="1">
          <a:blip r:embed="rId2"/>
          <a:srcRect t="16357"/>
          <a:stretch/>
        </p:blipFill>
        <p:spPr>
          <a:xfrm>
            <a:off x="20" y="10"/>
            <a:ext cx="12191981" cy="6857990"/>
          </a:xfrm>
          <a:prstGeom prst="rect">
            <a:avLst/>
          </a:prstGeom>
        </p:spPr>
      </p:pic>
      <p:sp>
        <p:nvSpPr>
          <p:cNvPr id="2" name="Title 1">
            <a:extLst>
              <a:ext uri="{FF2B5EF4-FFF2-40B4-BE49-F238E27FC236}">
                <a16:creationId xmlns:a16="http://schemas.microsoft.com/office/drawing/2014/main" id="{B6E2A772-7A28-973C-633C-CA85F9ED0E46}"/>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t>Etat </a:t>
            </a:r>
            <a:r>
              <a:rPr lang="en-US" sz="6600" dirty="0" err="1"/>
              <a:t>Futur</a:t>
            </a:r>
            <a:r>
              <a:rPr lang="en-US" sz="6600" dirty="0"/>
              <a:t> </a:t>
            </a:r>
            <a:br>
              <a:rPr lang="en-US" sz="6600" dirty="0"/>
            </a:br>
            <a:endParaRPr lang="en-US" sz="6600" dirty="0"/>
          </a:p>
        </p:txBody>
      </p:sp>
    </p:spTree>
    <p:extLst>
      <p:ext uri="{BB962C8B-B14F-4D97-AF65-F5344CB8AC3E}">
        <p14:creationId xmlns:p14="http://schemas.microsoft.com/office/powerpoint/2010/main" val="1272023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64E682B7-DBB8-397D-8A1C-F8CA1C08471F}"/>
              </a:ext>
            </a:extLst>
          </p:cNvPr>
          <p:cNvPicPr>
            <a:picLocks noChangeAspect="1"/>
          </p:cNvPicPr>
          <p:nvPr/>
        </p:nvPicPr>
        <p:blipFill rotWithShape="1">
          <a:blip r:embed="rId2">
            <a:alphaModFix amt="35000"/>
          </a:blip>
          <a:srcRect t="14732" b="10268"/>
          <a:stretch/>
        </p:blipFill>
        <p:spPr>
          <a:xfrm>
            <a:off x="20" y="10"/>
            <a:ext cx="12191980" cy="6857990"/>
          </a:xfrm>
          <a:prstGeom prst="rect">
            <a:avLst/>
          </a:prstGeom>
        </p:spPr>
      </p:pic>
      <p:sp>
        <p:nvSpPr>
          <p:cNvPr id="2" name="Title 1">
            <a:extLst>
              <a:ext uri="{FF2B5EF4-FFF2-40B4-BE49-F238E27FC236}">
                <a16:creationId xmlns:a16="http://schemas.microsoft.com/office/drawing/2014/main" id="{F8527D8F-EEAA-7908-E4DF-B2BDFB8B7BB3}"/>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What we need ?</a:t>
            </a:r>
          </a:p>
        </p:txBody>
      </p:sp>
      <p:sp>
        <p:nvSpPr>
          <p:cNvPr id="3" name="Content Placeholder 2">
            <a:extLst>
              <a:ext uri="{FF2B5EF4-FFF2-40B4-BE49-F238E27FC236}">
                <a16:creationId xmlns:a16="http://schemas.microsoft.com/office/drawing/2014/main" id="{494D6344-BDC1-0AA8-5E4D-283CEFE36413}"/>
              </a:ext>
            </a:extLst>
          </p:cNvPr>
          <p:cNvSpPr>
            <a:spLocks noGrp="1"/>
          </p:cNvSpPr>
          <p:nvPr>
            <p:ph idx="1"/>
          </p:nvPr>
        </p:nvSpPr>
        <p:spPr>
          <a:xfrm>
            <a:off x="838200" y="1825625"/>
            <a:ext cx="10515600" cy="4351338"/>
          </a:xfrm>
        </p:spPr>
        <p:txBody>
          <a:bodyPr>
            <a:normAutofit/>
          </a:bodyPr>
          <a:lstStyle/>
          <a:p>
            <a:r>
              <a:rPr lang="en-US" sz="2200" dirty="0">
                <a:solidFill>
                  <a:srgbClr val="FFFFFF"/>
                </a:solidFill>
              </a:rPr>
              <a:t>Increase Dev Team autonomy</a:t>
            </a:r>
          </a:p>
          <a:p>
            <a:r>
              <a:rPr lang="en-US" sz="2200" dirty="0">
                <a:solidFill>
                  <a:srgbClr val="FFFFFF"/>
                </a:solidFill>
              </a:rPr>
              <a:t>Increase Automation</a:t>
            </a:r>
          </a:p>
          <a:p>
            <a:r>
              <a:rPr lang="en-US" sz="2200" dirty="0">
                <a:solidFill>
                  <a:srgbClr val="FFFFFF"/>
                </a:solidFill>
              </a:rPr>
              <a:t>Create on Demand Dev Environment</a:t>
            </a:r>
          </a:p>
          <a:p>
            <a:r>
              <a:rPr lang="en-US" sz="2200" dirty="0">
                <a:solidFill>
                  <a:srgbClr val="FFFFFF"/>
                </a:solidFill>
              </a:rPr>
              <a:t>Increase Peer Reviews</a:t>
            </a:r>
          </a:p>
          <a:p>
            <a:r>
              <a:rPr lang="en-US" sz="2200" dirty="0">
                <a:solidFill>
                  <a:srgbClr val="FFFFFF"/>
                </a:solidFill>
              </a:rPr>
              <a:t>Add Automated tests and verification</a:t>
            </a:r>
          </a:p>
          <a:p>
            <a:r>
              <a:rPr lang="en-US" sz="2200" dirty="0">
                <a:solidFill>
                  <a:srgbClr val="FFFFFF"/>
                </a:solidFill>
              </a:rPr>
              <a:t>Increase Feedback</a:t>
            </a:r>
          </a:p>
          <a:p>
            <a:r>
              <a:rPr lang="en-US" sz="2200" dirty="0">
                <a:solidFill>
                  <a:srgbClr val="FFFFFF"/>
                </a:solidFill>
              </a:rPr>
              <a:t>Increase autonomy of dev team to deploy solutions</a:t>
            </a:r>
          </a:p>
          <a:p>
            <a:r>
              <a:rPr lang="en-US" sz="2200" dirty="0">
                <a:solidFill>
                  <a:srgbClr val="FFFFFF"/>
                </a:solidFill>
              </a:rPr>
              <a:t>Add telemetry and metrics</a:t>
            </a:r>
          </a:p>
          <a:p>
            <a:r>
              <a:rPr lang="en-US" sz="2200" dirty="0">
                <a:solidFill>
                  <a:srgbClr val="FFFFFF"/>
                </a:solidFill>
              </a:rPr>
              <a:t>Integrate with other value chains CTK, API Documentation, Reference Implementations</a:t>
            </a:r>
          </a:p>
          <a:p>
            <a:pPr marL="0" indent="0">
              <a:buNone/>
            </a:pPr>
            <a:endParaRPr lang="en-US" sz="2200" dirty="0">
              <a:solidFill>
                <a:srgbClr val="FFFFFF"/>
              </a:solidFill>
            </a:endParaRPr>
          </a:p>
          <a:p>
            <a:endParaRPr lang="en-US" sz="2200" dirty="0">
              <a:solidFill>
                <a:srgbClr val="FFFFFF"/>
              </a:solidFill>
            </a:endParaRPr>
          </a:p>
          <a:p>
            <a:endParaRPr lang="en-US" sz="2200" dirty="0">
              <a:solidFill>
                <a:srgbClr val="FFFFFF"/>
              </a:solidFill>
            </a:endParaRPr>
          </a:p>
          <a:p>
            <a:endParaRPr lang="en-US" sz="2200" dirty="0">
              <a:solidFill>
                <a:srgbClr val="FFFFFF"/>
              </a:solidFill>
            </a:endParaRPr>
          </a:p>
        </p:txBody>
      </p:sp>
    </p:spTree>
    <p:extLst>
      <p:ext uri="{BB962C8B-B14F-4D97-AF65-F5344CB8AC3E}">
        <p14:creationId xmlns:p14="http://schemas.microsoft.com/office/powerpoint/2010/main" val="55689158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BDC0-2763-02AE-FD7F-789B3E0B54B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F017950-32AC-29A0-0E7F-E699218EC6F3}"/>
              </a:ext>
            </a:extLst>
          </p:cNvPr>
          <p:cNvSpPr>
            <a:spLocks noGrp="1"/>
          </p:cNvSpPr>
          <p:nvPr>
            <p:ph idx="1"/>
          </p:nvPr>
        </p:nvSpPr>
        <p:spPr/>
        <p:txBody>
          <a:bodyPr>
            <a:normAutofit/>
          </a:bodyPr>
          <a:lstStyle/>
          <a:p>
            <a:r>
              <a:rPr lang="fr-FR" dirty="0"/>
              <a:t>Comprendre comment les pratiques de DevOps peuvent </a:t>
            </a:r>
            <a:r>
              <a:rPr lang="fr-FR" dirty="0" err="1"/>
              <a:t>etre</a:t>
            </a:r>
            <a:r>
              <a:rPr lang="fr-FR" dirty="0"/>
              <a:t> appliqués dans les organismes de standardisations (SDO)</a:t>
            </a:r>
          </a:p>
          <a:p>
            <a:r>
              <a:rPr lang="fr-FR" dirty="0"/>
              <a:t>Ce travail examine la pratique courante de DevOps dans une SDO (TMF) pour la production de normes ou standards APIs</a:t>
            </a:r>
          </a:p>
          <a:p>
            <a:r>
              <a:rPr lang="fr-FR" dirty="0"/>
              <a:t>Elle examine le processus DevOps courant et </a:t>
            </a:r>
            <a:r>
              <a:rPr lang="fr-FR" dirty="0" err="1"/>
              <a:t>etudie</a:t>
            </a:r>
            <a:r>
              <a:rPr lang="fr-FR" dirty="0"/>
              <a:t> la migration vers un état idéal ou les concepts de First </a:t>
            </a:r>
            <a:r>
              <a:rPr lang="fr-FR" dirty="0" err="1"/>
              <a:t>Way</a:t>
            </a:r>
            <a:r>
              <a:rPr lang="fr-FR" dirty="0"/>
              <a:t>, Second et </a:t>
            </a:r>
            <a:r>
              <a:rPr lang="fr-FR" dirty="0" err="1"/>
              <a:t>Third</a:t>
            </a:r>
            <a:r>
              <a:rPr lang="fr-FR" dirty="0"/>
              <a:t> </a:t>
            </a:r>
            <a:r>
              <a:rPr lang="fr-FR" dirty="0" err="1"/>
              <a:t>way</a:t>
            </a:r>
            <a:r>
              <a:rPr lang="fr-FR" dirty="0"/>
              <a:t> sont appliques</a:t>
            </a:r>
          </a:p>
          <a:p>
            <a:endParaRPr lang="en-US" dirty="0"/>
          </a:p>
        </p:txBody>
      </p:sp>
    </p:spTree>
    <p:extLst>
      <p:ext uri="{BB962C8B-B14F-4D97-AF65-F5344CB8AC3E}">
        <p14:creationId xmlns:p14="http://schemas.microsoft.com/office/powerpoint/2010/main" val="1266432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9172F-C100-A4AC-A534-C00EAF64056E}"/>
              </a:ext>
            </a:extLst>
          </p:cNvPr>
          <p:cNvSpPr>
            <a:spLocks noGrp="1"/>
          </p:cNvSpPr>
          <p:nvPr>
            <p:ph type="title"/>
          </p:nvPr>
        </p:nvSpPr>
        <p:spPr/>
        <p:txBody>
          <a:bodyPr/>
          <a:lstStyle/>
          <a:p>
            <a:r>
              <a:rPr lang="en-US" dirty="0"/>
              <a:t>5-Contrainte </a:t>
            </a:r>
            <a:r>
              <a:rPr lang="en-US" sz="4400" dirty="0"/>
              <a:t>Fabrication Swagger</a:t>
            </a:r>
            <a:endParaRPr lang="en-US" dirty="0"/>
          </a:p>
        </p:txBody>
      </p:sp>
      <p:sp>
        <p:nvSpPr>
          <p:cNvPr id="3" name="Rectangle 2">
            <a:extLst>
              <a:ext uri="{FF2B5EF4-FFF2-40B4-BE49-F238E27FC236}">
                <a16:creationId xmlns:a16="http://schemas.microsoft.com/office/drawing/2014/main" id="{7E2BEC01-6C75-18D5-1162-15F7BB70C51D}"/>
              </a:ext>
            </a:extLst>
          </p:cNvPr>
          <p:cNvSpPr/>
          <p:nvPr/>
        </p:nvSpPr>
        <p:spPr>
          <a:xfrm>
            <a:off x="1805943" y="2380835"/>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a:t>
            </a:r>
          </a:p>
          <a:p>
            <a:pPr algn="ctr"/>
            <a:r>
              <a:rPr lang="en-US" sz="1200" dirty="0"/>
              <a:t>API Config</a:t>
            </a:r>
          </a:p>
        </p:txBody>
      </p:sp>
      <p:sp>
        <p:nvSpPr>
          <p:cNvPr id="4" name="Rectangle 3">
            <a:extLst>
              <a:ext uri="{FF2B5EF4-FFF2-40B4-BE49-F238E27FC236}">
                <a16:creationId xmlns:a16="http://schemas.microsoft.com/office/drawing/2014/main" id="{443223E4-0EF5-F408-0020-02F836EE33D1}"/>
              </a:ext>
            </a:extLst>
          </p:cNvPr>
          <p:cNvSpPr/>
          <p:nvPr/>
        </p:nvSpPr>
        <p:spPr>
          <a:xfrm>
            <a:off x="3516852" y="2380835"/>
            <a:ext cx="1067013"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(Automated)</a:t>
            </a:r>
          </a:p>
          <a:p>
            <a:pPr algn="ctr"/>
            <a:r>
              <a:rPr lang="en-US" sz="1200" dirty="0"/>
              <a:t>Swagger</a:t>
            </a:r>
          </a:p>
        </p:txBody>
      </p:sp>
      <p:sp>
        <p:nvSpPr>
          <p:cNvPr id="5" name="Rectangle 4">
            <a:extLst>
              <a:ext uri="{FF2B5EF4-FFF2-40B4-BE49-F238E27FC236}">
                <a16:creationId xmlns:a16="http://schemas.microsoft.com/office/drawing/2014/main" id="{50C78A9B-0990-4A14-94D3-1FD87E5E5F06}"/>
              </a:ext>
            </a:extLst>
          </p:cNvPr>
          <p:cNvSpPr/>
          <p:nvPr/>
        </p:nvSpPr>
        <p:spPr>
          <a:xfrm>
            <a:off x="5509839" y="2380835"/>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SME</a:t>
            </a:r>
          </a:p>
          <a:p>
            <a:pPr algn="ctr"/>
            <a:r>
              <a:rPr lang="en-US" sz="1200" dirty="0"/>
              <a:t>Review</a:t>
            </a:r>
          </a:p>
        </p:txBody>
      </p:sp>
      <p:cxnSp>
        <p:nvCxnSpPr>
          <p:cNvPr id="6" name="Straight Arrow Connector 5">
            <a:extLst>
              <a:ext uri="{FF2B5EF4-FFF2-40B4-BE49-F238E27FC236}">
                <a16:creationId xmlns:a16="http://schemas.microsoft.com/office/drawing/2014/main" id="{4B88DD49-8D77-F340-6171-0CA8A2BBA31E}"/>
              </a:ext>
            </a:extLst>
          </p:cNvPr>
          <p:cNvCxnSpPr>
            <a:cxnSpLocks/>
            <a:stCxn id="3" idx="3"/>
            <a:endCxn id="4" idx="1"/>
          </p:cNvCxnSpPr>
          <p:nvPr/>
        </p:nvCxnSpPr>
        <p:spPr>
          <a:xfrm>
            <a:off x="2731917" y="2797524"/>
            <a:ext cx="784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815D9AD-D7B7-7352-B622-05866D8FFE62}"/>
              </a:ext>
            </a:extLst>
          </p:cNvPr>
          <p:cNvCxnSpPr>
            <a:cxnSpLocks/>
            <a:stCxn id="4" idx="3"/>
            <a:endCxn id="5" idx="1"/>
          </p:cNvCxnSpPr>
          <p:nvPr/>
        </p:nvCxnSpPr>
        <p:spPr>
          <a:xfrm>
            <a:off x="4583865" y="2797524"/>
            <a:ext cx="925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5C42FBE4-FAF1-892C-9A8E-4143CE1D9626}"/>
              </a:ext>
            </a:extLst>
          </p:cNvPr>
          <p:cNvCxnSpPr>
            <a:stCxn id="5" idx="0"/>
            <a:endCxn id="3" idx="0"/>
          </p:cNvCxnSpPr>
          <p:nvPr/>
        </p:nvCxnSpPr>
        <p:spPr>
          <a:xfrm rot="16200000" flipV="1">
            <a:off x="4120878" y="528887"/>
            <a:ext cx="12700" cy="370389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Can 8">
            <a:extLst>
              <a:ext uri="{FF2B5EF4-FFF2-40B4-BE49-F238E27FC236}">
                <a16:creationId xmlns:a16="http://schemas.microsoft.com/office/drawing/2014/main" id="{3CF3A1E0-3650-0619-35B4-9FFE83CAB9DA}"/>
              </a:ext>
            </a:extLst>
          </p:cNvPr>
          <p:cNvSpPr/>
          <p:nvPr/>
        </p:nvSpPr>
        <p:spPr>
          <a:xfrm rot="16200000">
            <a:off x="4958483" y="2701452"/>
            <a:ext cx="142602" cy="25266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ecagon 9">
            <a:extLst>
              <a:ext uri="{FF2B5EF4-FFF2-40B4-BE49-F238E27FC236}">
                <a16:creationId xmlns:a16="http://schemas.microsoft.com/office/drawing/2014/main" id="{690FC0DD-4EAA-3957-C022-96506BB9C261}"/>
              </a:ext>
            </a:extLst>
          </p:cNvPr>
          <p:cNvSpPr/>
          <p:nvPr/>
        </p:nvSpPr>
        <p:spPr>
          <a:xfrm>
            <a:off x="4903452" y="3016252"/>
            <a:ext cx="252664" cy="223598"/>
          </a:xfrm>
          <a:prstGeom prst="dec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1" name="TextBox 10">
            <a:extLst>
              <a:ext uri="{FF2B5EF4-FFF2-40B4-BE49-F238E27FC236}">
                <a16:creationId xmlns:a16="http://schemas.microsoft.com/office/drawing/2014/main" id="{81C81EA1-E425-BE3A-850B-2B76A3524EB9}"/>
              </a:ext>
            </a:extLst>
          </p:cNvPr>
          <p:cNvSpPr txBox="1"/>
          <p:nvPr/>
        </p:nvSpPr>
        <p:spPr>
          <a:xfrm>
            <a:off x="1686085" y="3372106"/>
            <a:ext cx="1006301" cy="707886"/>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12" name="TextBox 11">
            <a:extLst>
              <a:ext uri="{FF2B5EF4-FFF2-40B4-BE49-F238E27FC236}">
                <a16:creationId xmlns:a16="http://schemas.microsoft.com/office/drawing/2014/main" id="{8F113C93-EC95-6979-15B0-9A450530D464}"/>
              </a:ext>
            </a:extLst>
          </p:cNvPr>
          <p:cNvSpPr txBox="1"/>
          <p:nvPr/>
        </p:nvSpPr>
        <p:spPr>
          <a:xfrm>
            <a:off x="3577564" y="3372106"/>
            <a:ext cx="1006301" cy="707886"/>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13" name="TextBox 12">
            <a:extLst>
              <a:ext uri="{FF2B5EF4-FFF2-40B4-BE49-F238E27FC236}">
                <a16:creationId xmlns:a16="http://schemas.microsoft.com/office/drawing/2014/main" id="{081143BD-2D1F-B07D-2278-542A5ACABF5A}"/>
              </a:ext>
            </a:extLst>
          </p:cNvPr>
          <p:cNvSpPr txBox="1"/>
          <p:nvPr/>
        </p:nvSpPr>
        <p:spPr>
          <a:xfrm>
            <a:off x="5429512" y="3374646"/>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High</a:t>
            </a:r>
          </a:p>
          <a:p>
            <a:r>
              <a:rPr lang="en-US" sz="1000" dirty="0"/>
              <a:t>Process Time Low</a:t>
            </a:r>
          </a:p>
        </p:txBody>
      </p:sp>
      <p:sp>
        <p:nvSpPr>
          <p:cNvPr id="14" name="TextBox 13">
            <a:extLst>
              <a:ext uri="{FF2B5EF4-FFF2-40B4-BE49-F238E27FC236}">
                <a16:creationId xmlns:a16="http://schemas.microsoft.com/office/drawing/2014/main" id="{AA1BDFD1-D47F-3C44-7429-2A0108636AF6}"/>
              </a:ext>
            </a:extLst>
          </p:cNvPr>
          <p:cNvSpPr txBox="1"/>
          <p:nvPr/>
        </p:nvSpPr>
        <p:spPr>
          <a:xfrm>
            <a:off x="1888958" y="2093494"/>
            <a:ext cx="547394" cy="369332"/>
          </a:xfrm>
          <a:prstGeom prst="rect">
            <a:avLst/>
          </a:prstGeom>
          <a:noFill/>
        </p:spPr>
        <p:txBody>
          <a:bodyPr wrap="none" rtlCol="0">
            <a:spAutoFit/>
          </a:bodyPr>
          <a:lstStyle/>
          <a:p>
            <a:r>
              <a:rPr lang="en-US" dirty="0"/>
              <a:t>Ops</a:t>
            </a:r>
          </a:p>
        </p:txBody>
      </p:sp>
      <p:sp>
        <p:nvSpPr>
          <p:cNvPr id="16" name="TextBox 15">
            <a:extLst>
              <a:ext uri="{FF2B5EF4-FFF2-40B4-BE49-F238E27FC236}">
                <a16:creationId xmlns:a16="http://schemas.microsoft.com/office/drawing/2014/main" id="{FBE188BB-4C77-6C3B-3868-4DA7BF518D08}"/>
              </a:ext>
            </a:extLst>
          </p:cNvPr>
          <p:cNvSpPr txBox="1"/>
          <p:nvPr/>
        </p:nvSpPr>
        <p:spPr>
          <a:xfrm>
            <a:off x="6915371" y="985142"/>
            <a:ext cx="4397400" cy="3139321"/>
          </a:xfrm>
          <a:prstGeom prst="rect">
            <a:avLst/>
          </a:prstGeom>
          <a:noFill/>
        </p:spPr>
        <p:txBody>
          <a:bodyPr wrap="square">
            <a:spAutoFit/>
          </a:bodyPr>
          <a:lstStyle/>
          <a:p>
            <a:r>
              <a:rPr lang="en-US" dirty="0"/>
              <a:t> </a:t>
            </a:r>
          </a:p>
          <a:p>
            <a:endParaRPr lang="en-US" dirty="0"/>
          </a:p>
          <a:p>
            <a:r>
              <a:rPr lang="en-US" dirty="0"/>
              <a:t>Add Automated Tests Syntax and Patterns</a:t>
            </a:r>
          </a:p>
          <a:p>
            <a:r>
              <a:rPr lang="en-US" dirty="0"/>
              <a:t>Check Examples can be compiled and executed via Spring payload test tool</a:t>
            </a:r>
          </a:p>
          <a:p>
            <a:r>
              <a:rPr lang="en-US" dirty="0"/>
              <a:t>Idea is to remove all defects syntactical, pattern problems and examples before swagger is reviewed by peers and final by </a:t>
            </a:r>
            <a:r>
              <a:rPr lang="en-US" dirty="0" err="1"/>
              <a:t>sme</a:t>
            </a:r>
            <a:r>
              <a:rPr lang="en-US" dirty="0"/>
              <a:t> </a:t>
            </a:r>
          </a:p>
          <a:p>
            <a:r>
              <a:rPr lang="en-US" dirty="0"/>
              <a:t>Reducing the number of defects before reviewing and deploying to production</a:t>
            </a:r>
          </a:p>
        </p:txBody>
      </p:sp>
      <p:sp>
        <p:nvSpPr>
          <p:cNvPr id="17" name="Rectangle 16">
            <a:extLst>
              <a:ext uri="{FF2B5EF4-FFF2-40B4-BE49-F238E27FC236}">
                <a16:creationId xmlns:a16="http://schemas.microsoft.com/office/drawing/2014/main" id="{0BC464FA-26D4-6ABD-556E-7521066C0128}"/>
              </a:ext>
            </a:extLst>
          </p:cNvPr>
          <p:cNvSpPr/>
          <p:nvPr/>
        </p:nvSpPr>
        <p:spPr>
          <a:xfrm>
            <a:off x="1657554" y="44789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Tooling</a:t>
            </a:r>
          </a:p>
          <a:p>
            <a:pPr algn="ctr"/>
            <a:r>
              <a:rPr lang="en-US" sz="1200" dirty="0"/>
              <a:t>API Config</a:t>
            </a:r>
          </a:p>
        </p:txBody>
      </p:sp>
      <p:sp>
        <p:nvSpPr>
          <p:cNvPr id="18" name="Rectangle 17">
            <a:extLst>
              <a:ext uri="{FF2B5EF4-FFF2-40B4-BE49-F238E27FC236}">
                <a16:creationId xmlns:a16="http://schemas.microsoft.com/office/drawing/2014/main" id="{81A0D9BF-D248-3BB5-86A0-72DC7D92E822}"/>
              </a:ext>
            </a:extLst>
          </p:cNvPr>
          <p:cNvSpPr/>
          <p:nvPr/>
        </p:nvSpPr>
        <p:spPr>
          <a:xfrm>
            <a:off x="3368463" y="4478941"/>
            <a:ext cx="1067013"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(Automated)</a:t>
            </a:r>
          </a:p>
          <a:p>
            <a:pPr algn="ctr"/>
            <a:r>
              <a:rPr lang="en-US" sz="1200" dirty="0"/>
              <a:t>Swagger</a:t>
            </a:r>
          </a:p>
        </p:txBody>
      </p:sp>
      <p:sp>
        <p:nvSpPr>
          <p:cNvPr id="19" name="Rectangle 18">
            <a:extLst>
              <a:ext uri="{FF2B5EF4-FFF2-40B4-BE49-F238E27FC236}">
                <a16:creationId xmlns:a16="http://schemas.microsoft.com/office/drawing/2014/main" id="{89CD801E-76E4-7C51-C9E3-85FBE8552FCE}"/>
              </a:ext>
            </a:extLst>
          </p:cNvPr>
          <p:cNvSpPr/>
          <p:nvPr/>
        </p:nvSpPr>
        <p:spPr>
          <a:xfrm>
            <a:off x="5361450" y="447894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a:t>
            </a:r>
          </a:p>
          <a:p>
            <a:pPr algn="ctr"/>
            <a:r>
              <a:rPr lang="en-US" sz="1200" dirty="0"/>
              <a:t>Automated</a:t>
            </a:r>
          </a:p>
          <a:p>
            <a:pPr algn="ctr"/>
            <a:r>
              <a:rPr lang="en-US" sz="1200" dirty="0"/>
              <a:t>Code Inspection</a:t>
            </a:r>
          </a:p>
        </p:txBody>
      </p:sp>
      <p:cxnSp>
        <p:nvCxnSpPr>
          <p:cNvPr id="20" name="Straight Arrow Connector 19">
            <a:extLst>
              <a:ext uri="{FF2B5EF4-FFF2-40B4-BE49-F238E27FC236}">
                <a16:creationId xmlns:a16="http://schemas.microsoft.com/office/drawing/2014/main" id="{39FEBFFA-EEE5-78C0-D5E6-1ECB76A1B669}"/>
              </a:ext>
            </a:extLst>
          </p:cNvPr>
          <p:cNvCxnSpPr>
            <a:cxnSpLocks/>
            <a:stCxn id="17" idx="3"/>
            <a:endCxn id="18" idx="1"/>
          </p:cNvCxnSpPr>
          <p:nvPr/>
        </p:nvCxnSpPr>
        <p:spPr>
          <a:xfrm>
            <a:off x="2583528" y="4895630"/>
            <a:ext cx="784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4598DD-C576-C04E-8974-DA5D19A5A39A}"/>
              </a:ext>
            </a:extLst>
          </p:cNvPr>
          <p:cNvCxnSpPr>
            <a:cxnSpLocks/>
            <a:stCxn id="18" idx="3"/>
            <a:endCxn id="19" idx="1"/>
          </p:cNvCxnSpPr>
          <p:nvPr/>
        </p:nvCxnSpPr>
        <p:spPr>
          <a:xfrm>
            <a:off x="4435476" y="4895630"/>
            <a:ext cx="9259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8FF41B47-55B7-AC64-A3C9-6995E49E86D0}"/>
              </a:ext>
            </a:extLst>
          </p:cNvPr>
          <p:cNvCxnSpPr>
            <a:stCxn id="19" idx="0"/>
            <a:endCxn id="17" idx="0"/>
          </p:cNvCxnSpPr>
          <p:nvPr/>
        </p:nvCxnSpPr>
        <p:spPr>
          <a:xfrm rot="16200000" flipV="1">
            <a:off x="3972489" y="2626993"/>
            <a:ext cx="12700" cy="3703896"/>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B791A92-ADA1-CFC4-F0FD-58B2FA838B2F}"/>
              </a:ext>
            </a:extLst>
          </p:cNvPr>
          <p:cNvSpPr txBox="1"/>
          <p:nvPr/>
        </p:nvSpPr>
        <p:spPr>
          <a:xfrm>
            <a:off x="1537696" y="5470212"/>
            <a:ext cx="1006301" cy="707886"/>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26" name="TextBox 25">
            <a:extLst>
              <a:ext uri="{FF2B5EF4-FFF2-40B4-BE49-F238E27FC236}">
                <a16:creationId xmlns:a16="http://schemas.microsoft.com/office/drawing/2014/main" id="{B28B3272-60D4-A41F-61FC-5D1E506F89F5}"/>
              </a:ext>
            </a:extLst>
          </p:cNvPr>
          <p:cNvSpPr txBox="1"/>
          <p:nvPr/>
        </p:nvSpPr>
        <p:spPr>
          <a:xfrm>
            <a:off x="3429175" y="5470212"/>
            <a:ext cx="1006301" cy="707886"/>
          </a:xfrm>
          <a:prstGeom prst="rect">
            <a:avLst/>
          </a:prstGeom>
          <a:noFill/>
        </p:spPr>
        <p:txBody>
          <a:bodyPr wrap="square">
            <a:spAutoFit/>
          </a:bodyPr>
          <a:lstStyle/>
          <a:p>
            <a:r>
              <a:rPr lang="en-US" sz="1000" dirty="0"/>
              <a:t>Lead Time Low</a:t>
            </a:r>
          </a:p>
          <a:p>
            <a:r>
              <a:rPr lang="en-US" sz="1000" dirty="0"/>
              <a:t>%C/A Low</a:t>
            </a:r>
          </a:p>
          <a:p>
            <a:r>
              <a:rPr lang="en-US" sz="1000" dirty="0"/>
              <a:t>Process Time Low</a:t>
            </a:r>
          </a:p>
        </p:txBody>
      </p:sp>
      <p:sp>
        <p:nvSpPr>
          <p:cNvPr id="27" name="TextBox 26">
            <a:extLst>
              <a:ext uri="{FF2B5EF4-FFF2-40B4-BE49-F238E27FC236}">
                <a16:creationId xmlns:a16="http://schemas.microsoft.com/office/drawing/2014/main" id="{EFCE1F2D-A0A5-7022-1F08-50F23BF4606F}"/>
              </a:ext>
            </a:extLst>
          </p:cNvPr>
          <p:cNvSpPr txBox="1"/>
          <p:nvPr/>
        </p:nvSpPr>
        <p:spPr>
          <a:xfrm>
            <a:off x="5281123" y="5472752"/>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Low</a:t>
            </a:r>
          </a:p>
          <a:p>
            <a:r>
              <a:rPr lang="en-US" sz="1000" dirty="0"/>
              <a:t>Process Time Low</a:t>
            </a:r>
          </a:p>
        </p:txBody>
      </p:sp>
      <p:sp>
        <p:nvSpPr>
          <p:cNvPr id="28" name="TextBox 27">
            <a:extLst>
              <a:ext uri="{FF2B5EF4-FFF2-40B4-BE49-F238E27FC236}">
                <a16:creationId xmlns:a16="http://schemas.microsoft.com/office/drawing/2014/main" id="{4F694FF7-DDA8-AF07-5FB1-E47F3EC8A030}"/>
              </a:ext>
            </a:extLst>
          </p:cNvPr>
          <p:cNvSpPr txBox="1"/>
          <p:nvPr/>
        </p:nvSpPr>
        <p:spPr>
          <a:xfrm>
            <a:off x="1740569" y="4191600"/>
            <a:ext cx="545790" cy="369332"/>
          </a:xfrm>
          <a:prstGeom prst="rect">
            <a:avLst/>
          </a:prstGeom>
          <a:noFill/>
        </p:spPr>
        <p:txBody>
          <a:bodyPr wrap="none" rtlCol="0">
            <a:spAutoFit/>
          </a:bodyPr>
          <a:lstStyle/>
          <a:p>
            <a:r>
              <a:rPr lang="en-US" dirty="0"/>
              <a:t>Dev</a:t>
            </a:r>
          </a:p>
        </p:txBody>
      </p:sp>
      <p:sp>
        <p:nvSpPr>
          <p:cNvPr id="29" name="Rectangle 28">
            <a:extLst>
              <a:ext uri="{FF2B5EF4-FFF2-40B4-BE49-F238E27FC236}">
                <a16:creationId xmlns:a16="http://schemas.microsoft.com/office/drawing/2014/main" id="{C474B89B-D8DB-EFBA-F33E-C16B9BE8136C}"/>
              </a:ext>
            </a:extLst>
          </p:cNvPr>
          <p:cNvSpPr/>
          <p:nvPr/>
        </p:nvSpPr>
        <p:spPr>
          <a:xfrm>
            <a:off x="6856156" y="4485291"/>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Examples </a:t>
            </a:r>
          </a:p>
          <a:p>
            <a:pPr algn="ctr"/>
            <a:r>
              <a:rPr lang="en-US" sz="1200" dirty="0"/>
              <a:t>Spring Test </a:t>
            </a:r>
          </a:p>
        </p:txBody>
      </p:sp>
      <p:sp>
        <p:nvSpPr>
          <p:cNvPr id="30" name="TextBox 29">
            <a:extLst>
              <a:ext uri="{FF2B5EF4-FFF2-40B4-BE49-F238E27FC236}">
                <a16:creationId xmlns:a16="http://schemas.microsoft.com/office/drawing/2014/main" id="{BE7BF154-92E1-92D3-A31D-A4015365A967}"/>
              </a:ext>
            </a:extLst>
          </p:cNvPr>
          <p:cNvSpPr txBox="1"/>
          <p:nvPr/>
        </p:nvSpPr>
        <p:spPr>
          <a:xfrm>
            <a:off x="6750225" y="5470212"/>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Low</a:t>
            </a:r>
          </a:p>
          <a:p>
            <a:r>
              <a:rPr lang="en-US" sz="1000" dirty="0"/>
              <a:t>Process Time Low</a:t>
            </a:r>
          </a:p>
        </p:txBody>
      </p:sp>
      <p:sp>
        <p:nvSpPr>
          <p:cNvPr id="31" name="Rectangle 30">
            <a:extLst>
              <a:ext uri="{FF2B5EF4-FFF2-40B4-BE49-F238E27FC236}">
                <a16:creationId xmlns:a16="http://schemas.microsoft.com/office/drawing/2014/main" id="{37F859B4-270A-2EE2-7799-E1A5F3FCCE8E}"/>
              </a:ext>
            </a:extLst>
          </p:cNvPr>
          <p:cNvSpPr/>
          <p:nvPr/>
        </p:nvSpPr>
        <p:spPr>
          <a:xfrm>
            <a:off x="8350862" y="4510318"/>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Peer</a:t>
            </a:r>
          </a:p>
          <a:p>
            <a:pPr algn="ctr"/>
            <a:r>
              <a:rPr lang="en-US" sz="1200" dirty="0"/>
              <a:t>Review</a:t>
            </a:r>
          </a:p>
        </p:txBody>
      </p:sp>
      <p:sp>
        <p:nvSpPr>
          <p:cNvPr id="32" name="TextBox 31">
            <a:extLst>
              <a:ext uri="{FF2B5EF4-FFF2-40B4-BE49-F238E27FC236}">
                <a16:creationId xmlns:a16="http://schemas.microsoft.com/office/drawing/2014/main" id="{EA1BE182-77BA-5352-7906-C8EFE4C7CC84}"/>
              </a:ext>
            </a:extLst>
          </p:cNvPr>
          <p:cNvSpPr txBox="1"/>
          <p:nvPr/>
        </p:nvSpPr>
        <p:spPr>
          <a:xfrm>
            <a:off x="8400909" y="5431710"/>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High</a:t>
            </a:r>
          </a:p>
          <a:p>
            <a:r>
              <a:rPr lang="en-US" sz="1000" dirty="0"/>
              <a:t>Process Time Low</a:t>
            </a:r>
          </a:p>
        </p:txBody>
      </p:sp>
      <p:cxnSp>
        <p:nvCxnSpPr>
          <p:cNvPr id="34" name="Straight Arrow Connector 33">
            <a:extLst>
              <a:ext uri="{FF2B5EF4-FFF2-40B4-BE49-F238E27FC236}">
                <a16:creationId xmlns:a16="http://schemas.microsoft.com/office/drawing/2014/main" id="{34E32239-E232-F639-03DC-53FCE8C7BED9}"/>
              </a:ext>
            </a:extLst>
          </p:cNvPr>
          <p:cNvCxnSpPr>
            <a:stCxn id="19" idx="3"/>
            <a:endCxn id="29" idx="1"/>
          </p:cNvCxnSpPr>
          <p:nvPr/>
        </p:nvCxnSpPr>
        <p:spPr>
          <a:xfrm>
            <a:off x="6287424" y="4895630"/>
            <a:ext cx="56873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8240D51-00F2-D55E-D2FF-0BDB8829A0B5}"/>
              </a:ext>
            </a:extLst>
          </p:cNvPr>
          <p:cNvCxnSpPr/>
          <p:nvPr/>
        </p:nvCxnSpPr>
        <p:spPr>
          <a:xfrm>
            <a:off x="7782130" y="4909525"/>
            <a:ext cx="56873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C478591B-4321-85CC-B09F-C18DC44F9B41}"/>
              </a:ext>
            </a:extLst>
          </p:cNvPr>
          <p:cNvSpPr/>
          <p:nvPr/>
        </p:nvSpPr>
        <p:spPr>
          <a:xfrm>
            <a:off x="9795167" y="4510318"/>
            <a:ext cx="925974" cy="833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Swagger SME</a:t>
            </a:r>
          </a:p>
          <a:p>
            <a:pPr algn="ctr"/>
            <a:r>
              <a:rPr lang="en-US" sz="1200" dirty="0"/>
              <a:t>Review</a:t>
            </a:r>
          </a:p>
        </p:txBody>
      </p:sp>
      <p:cxnSp>
        <p:nvCxnSpPr>
          <p:cNvPr id="40" name="Straight Arrow Connector 39">
            <a:extLst>
              <a:ext uri="{FF2B5EF4-FFF2-40B4-BE49-F238E27FC236}">
                <a16:creationId xmlns:a16="http://schemas.microsoft.com/office/drawing/2014/main" id="{0E07D478-A4BE-4DA6-6E89-ED7327A52942}"/>
              </a:ext>
            </a:extLst>
          </p:cNvPr>
          <p:cNvCxnSpPr/>
          <p:nvPr/>
        </p:nvCxnSpPr>
        <p:spPr>
          <a:xfrm>
            <a:off x="9276836" y="4898804"/>
            <a:ext cx="568732" cy="6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8F7E289-AFD2-BA39-0DDA-1071D39C2F65}"/>
              </a:ext>
            </a:extLst>
          </p:cNvPr>
          <p:cNvSpPr txBox="1"/>
          <p:nvPr/>
        </p:nvSpPr>
        <p:spPr>
          <a:xfrm>
            <a:off x="9789237" y="5431710"/>
            <a:ext cx="1006301" cy="707886"/>
          </a:xfrm>
          <a:prstGeom prst="rect">
            <a:avLst/>
          </a:prstGeom>
          <a:noFill/>
        </p:spPr>
        <p:txBody>
          <a:bodyPr wrap="square">
            <a:spAutoFit/>
          </a:bodyPr>
          <a:lstStyle/>
          <a:p>
            <a:r>
              <a:rPr lang="en-US" sz="1000" dirty="0"/>
              <a:t>Lead Time Low</a:t>
            </a:r>
          </a:p>
          <a:p>
            <a:r>
              <a:rPr lang="en-US" sz="1000" dirty="0">
                <a:solidFill>
                  <a:srgbClr val="FF0000"/>
                </a:solidFill>
              </a:rPr>
              <a:t>%C/A Low</a:t>
            </a:r>
          </a:p>
          <a:p>
            <a:r>
              <a:rPr lang="en-US" sz="1000" dirty="0"/>
              <a:t>Process Time Low</a:t>
            </a:r>
          </a:p>
        </p:txBody>
      </p:sp>
      <p:cxnSp>
        <p:nvCxnSpPr>
          <p:cNvPr id="43" name="Elbow Connector 42">
            <a:extLst>
              <a:ext uri="{FF2B5EF4-FFF2-40B4-BE49-F238E27FC236}">
                <a16:creationId xmlns:a16="http://schemas.microsoft.com/office/drawing/2014/main" id="{4C3C35CB-4FF7-C201-EF34-E55A324856DA}"/>
              </a:ext>
            </a:extLst>
          </p:cNvPr>
          <p:cNvCxnSpPr>
            <a:cxnSpLocks/>
            <a:stCxn id="29" idx="0"/>
          </p:cNvCxnSpPr>
          <p:nvPr/>
        </p:nvCxnSpPr>
        <p:spPr>
          <a:xfrm rot="16200000" flipV="1">
            <a:off x="4615977" y="1782125"/>
            <a:ext cx="207730" cy="51986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87E7BE49-7943-3118-6179-84586BEE00F6}"/>
              </a:ext>
            </a:extLst>
          </p:cNvPr>
          <p:cNvCxnSpPr>
            <a:cxnSpLocks/>
          </p:cNvCxnSpPr>
          <p:nvPr/>
        </p:nvCxnSpPr>
        <p:spPr>
          <a:xfrm rot="16200000" flipV="1">
            <a:off x="6795121" y="1072923"/>
            <a:ext cx="232758" cy="669330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261C28C7-1DF7-F269-DA13-FDA89D0FBC49}"/>
              </a:ext>
            </a:extLst>
          </p:cNvPr>
          <p:cNvCxnSpPr>
            <a:cxnSpLocks/>
          </p:cNvCxnSpPr>
          <p:nvPr/>
        </p:nvCxnSpPr>
        <p:spPr>
          <a:xfrm rot="16200000" flipV="1">
            <a:off x="5245070" y="1138521"/>
            <a:ext cx="232759" cy="65487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5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mpoule sur arrière-plan jaune avec faisceaux de lumière et câble">
            <a:extLst>
              <a:ext uri="{FF2B5EF4-FFF2-40B4-BE49-F238E27FC236}">
                <a16:creationId xmlns:a16="http://schemas.microsoft.com/office/drawing/2014/main" id="{BF76C5ED-B305-76B3-593C-BF7C5B467953}"/>
              </a:ext>
            </a:extLst>
          </p:cNvPr>
          <p:cNvPicPr>
            <a:picLocks noChangeAspect="1"/>
          </p:cNvPicPr>
          <p:nvPr/>
        </p:nvPicPr>
        <p:blipFill rotWithShape="1">
          <a:blip r:embed="rId2">
            <a:alphaModFix amt="35000"/>
          </a:blip>
          <a:srcRect t="8537"/>
          <a:stretch/>
        </p:blipFill>
        <p:spPr>
          <a:xfrm>
            <a:off x="20" y="10"/>
            <a:ext cx="12191980" cy="6857990"/>
          </a:xfrm>
          <a:prstGeom prst="rect">
            <a:avLst/>
          </a:prstGeom>
        </p:spPr>
      </p:pic>
      <p:sp>
        <p:nvSpPr>
          <p:cNvPr id="2" name="Title 1">
            <a:extLst>
              <a:ext uri="{FF2B5EF4-FFF2-40B4-BE49-F238E27FC236}">
                <a16:creationId xmlns:a16="http://schemas.microsoft.com/office/drawing/2014/main" id="{51E42B2E-3A27-00E9-5679-87060C7E2D50}"/>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Conclusions</a:t>
            </a:r>
          </a:p>
        </p:txBody>
      </p:sp>
      <p:sp>
        <p:nvSpPr>
          <p:cNvPr id="3" name="Content Placeholder 2">
            <a:extLst>
              <a:ext uri="{FF2B5EF4-FFF2-40B4-BE49-F238E27FC236}">
                <a16:creationId xmlns:a16="http://schemas.microsoft.com/office/drawing/2014/main" id="{ED10B817-7A9D-411A-86D8-E1E2D2CE6497}"/>
              </a:ext>
            </a:extLst>
          </p:cNvPr>
          <p:cNvSpPr>
            <a:spLocks noGrp="1"/>
          </p:cNvSpPr>
          <p:nvPr>
            <p:ph idx="1"/>
          </p:nvPr>
        </p:nvSpPr>
        <p:spPr>
          <a:xfrm>
            <a:off x="838200" y="1825625"/>
            <a:ext cx="10515600" cy="4351338"/>
          </a:xfrm>
        </p:spPr>
        <p:txBody>
          <a:bodyPr>
            <a:normAutofit/>
          </a:bodyPr>
          <a:lstStyle/>
          <a:p>
            <a:r>
              <a:rPr lang="en-US">
                <a:solidFill>
                  <a:srgbClr val="FFFFFF"/>
                </a:solidFill>
              </a:rPr>
              <a:t>L’application systematique des concepts de DevOps nous a permis d’identifier les limites mais aussi d’identifier des voies d’evolution des pipelines de production des APIs du Forum</a:t>
            </a:r>
          </a:p>
          <a:p>
            <a:r>
              <a:rPr lang="en-US">
                <a:solidFill>
                  <a:srgbClr val="FFFFFF"/>
                </a:solidFill>
              </a:rPr>
              <a:t>Certaines de ces conclusions sont deja mise en oeuvre dans la version 5 des APIs</a:t>
            </a:r>
          </a:p>
        </p:txBody>
      </p:sp>
    </p:spTree>
    <p:extLst>
      <p:ext uri="{BB962C8B-B14F-4D97-AF65-F5344CB8AC3E}">
        <p14:creationId xmlns:p14="http://schemas.microsoft.com/office/powerpoint/2010/main" val="10157882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Nol dicat di putih">
            <a:extLst>
              <a:ext uri="{FF2B5EF4-FFF2-40B4-BE49-F238E27FC236}">
                <a16:creationId xmlns:a16="http://schemas.microsoft.com/office/drawing/2014/main" id="{64F56152-E6AF-04D8-29EF-DF347B9A729C}"/>
              </a:ext>
            </a:extLst>
          </p:cNvPr>
          <p:cNvPicPr>
            <a:picLocks noChangeAspect="1"/>
          </p:cNvPicPr>
          <p:nvPr/>
        </p:nvPicPr>
        <p:blipFill rotWithShape="1">
          <a:blip r:embed="rId2">
            <a:alphaModFix amt="50000"/>
          </a:blip>
          <a:srcRect t="27564" b="34889"/>
          <a:stretch/>
        </p:blipFill>
        <p:spPr>
          <a:xfrm>
            <a:off x="20" y="10"/>
            <a:ext cx="12191980" cy="6857990"/>
          </a:xfrm>
          <a:prstGeom prst="rect">
            <a:avLst/>
          </a:prstGeom>
        </p:spPr>
      </p:pic>
      <p:sp>
        <p:nvSpPr>
          <p:cNvPr id="2" name="Title 1">
            <a:extLst>
              <a:ext uri="{FF2B5EF4-FFF2-40B4-BE49-F238E27FC236}">
                <a16:creationId xmlns:a16="http://schemas.microsoft.com/office/drawing/2014/main" id="{C70A5B20-EAD7-6509-5DB9-972EDADB9E9A}"/>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dirty="0">
                <a:solidFill>
                  <a:srgbClr val="FFFFFF"/>
                </a:solidFill>
              </a:rPr>
              <a:t>Q&amp;A</a:t>
            </a:r>
          </a:p>
        </p:txBody>
      </p:sp>
    </p:spTree>
    <p:extLst>
      <p:ext uri="{BB962C8B-B14F-4D97-AF65-F5344CB8AC3E}">
        <p14:creationId xmlns:p14="http://schemas.microsoft.com/office/powerpoint/2010/main" val="319001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FC73F-CB7C-6351-01EB-903D10BC012B}"/>
              </a:ext>
            </a:extLst>
          </p:cNvPr>
          <p:cNvSpPr>
            <a:spLocks noGrp="1"/>
          </p:cNvSpPr>
          <p:nvPr>
            <p:ph type="title"/>
          </p:nvPr>
        </p:nvSpPr>
        <p:spPr/>
        <p:txBody>
          <a:bodyPr/>
          <a:lstStyle/>
          <a:p>
            <a:r>
              <a:rPr lang="en-US" dirty="0" err="1"/>
              <a:t>Objectifs</a:t>
            </a:r>
            <a:endParaRPr lang="en-US" dirty="0"/>
          </a:p>
        </p:txBody>
      </p:sp>
      <p:sp>
        <p:nvSpPr>
          <p:cNvPr id="3" name="Content Placeholder 2">
            <a:extLst>
              <a:ext uri="{FF2B5EF4-FFF2-40B4-BE49-F238E27FC236}">
                <a16:creationId xmlns:a16="http://schemas.microsoft.com/office/drawing/2014/main" id="{12E6496C-6B82-C295-ACFB-55587484B1A0}"/>
              </a:ext>
            </a:extLst>
          </p:cNvPr>
          <p:cNvSpPr>
            <a:spLocks noGrp="1"/>
          </p:cNvSpPr>
          <p:nvPr>
            <p:ph idx="1"/>
          </p:nvPr>
        </p:nvSpPr>
        <p:spPr/>
        <p:txBody>
          <a:bodyPr/>
          <a:lstStyle/>
          <a:p>
            <a:r>
              <a:rPr lang="en-US" dirty="0"/>
              <a:t>Presenter </a:t>
            </a:r>
            <a:r>
              <a:rPr lang="en-US" dirty="0" err="1"/>
              <a:t>ce</a:t>
            </a:r>
            <a:r>
              <a:rPr lang="en-US" dirty="0"/>
              <a:t> </a:t>
            </a:r>
            <a:r>
              <a:rPr lang="en-US" dirty="0" err="1"/>
              <a:t>qu’est</a:t>
            </a:r>
            <a:r>
              <a:rPr lang="en-US" dirty="0"/>
              <a:t> </a:t>
            </a:r>
            <a:r>
              <a:rPr lang="en-US" dirty="0" err="1"/>
              <a:t>une</a:t>
            </a:r>
            <a:r>
              <a:rPr lang="en-US" dirty="0"/>
              <a:t> SDO </a:t>
            </a:r>
          </a:p>
          <a:p>
            <a:r>
              <a:rPr lang="en-US" dirty="0"/>
              <a:t>Donner un example </a:t>
            </a:r>
            <a:r>
              <a:rPr lang="en-US" dirty="0" err="1"/>
              <a:t>d’une</a:t>
            </a:r>
            <a:r>
              <a:rPr lang="en-US" dirty="0"/>
              <a:t> SDO TMF APIs</a:t>
            </a:r>
          </a:p>
          <a:p>
            <a:r>
              <a:rPr lang="en-US" dirty="0" err="1"/>
              <a:t>Utiliser</a:t>
            </a:r>
            <a:r>
              <a:rPr lang="en-US" dirty="0"/>
              <a:t> un </a:t>
            </a:r>
            <a:r>
              <a:rPr lang="en-US" dirty="0" err="1"/>
              <a:t>projet</a:t>
            </a:r>
            <a:r>
              <a:rPr lang="en-US" dirty="0"/>
              <a:t> courant et </a:t>
            </a:r>
            <a:r>
              <a:rPr lang="en-US" dirty="0" err="1"/>
              <a:t>expliquer</a:t>
            </a:r>
            <a:r>
              <a:rPr lang="en-US" dirty="0"/>
              <a:t> comment les concepts DevOps et amelioration des flux </a:t>
            </a:r>
            <a:r>
              <a:rPr lang="en-US" dirty="0" err="1"/>
              <a:t>peuvent</a:t>
            </a:r>
            <a:r>
              <a:rPr lang="en-US" dirty="0"/>
              <a:t> </a:t>
            </a:r>
            <a:r>
              <a:rPr lang="en-US" dirty="0" err="1"/>
              <a:t>s’appliquer</a:t>
            </a:r>
            <a:r>
              <a:rPr lang="en-US" dirty="0"/>
              <a:t> au TMF</a:t>
            </a:r>
          </a:p>
          <a:p>
            <a:r>
              <a:rPr lang="en-US" dirty="0" err="1"/>
              <a:t>C’est</a:t>
            </a:r>
            <a:r>
              <a:rPr lang="en-US" dirty="0"/>
              <a:t> un travail </a:t>
            </a:r>
            <a:r>
              <a:rPr lang="en-US" dirty="0" err="1"/>
              <a:t>exploratoire</a:t>
            </a:r>
            <a:r>
              <a:rPr lang="en-US" dirty="0"/>
              <a:t> !</a:t>
            </a:r>
          </a:p>
          <a:p>
            <a:r>
              <a:rPr lang="en-US" dirty="0" err="1"/>
              <a:t>Priere</a:t>
            </a:r>
            <a:r>
              <a:rPr lang="en-US" dirty="0"/>
              <a:t> de consulter le rapport pour plus de details</a:t>
            </a:r>
          </a:p>
          <a:p>
            <a:endParaRPr lang="en-US" dirty="0"/>
          </a:p>
        </p:txBody>
      </p:sp>
    </p:spTree>
    <p:extLst>
      <p:ext uri="{BB962C8B-B14F-4D97-AF65-F5344CB8AC3E}">
        <p14:creationId xmlns:p14="http://schemas.microsoft.com/office/powerpoint/2010/main" val="329092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2220E-990F-FA2D-3858-DD0426833BC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8135E5C-F4C0-46E5-A6F4-A1357A3771D8}"/>
              </a:ext>
            </a:extLst>
          </p:cNvPr>
          <p:cNvSpPr>
            <a:spLocks noGrp="1"/>
          </p:cNvSpPr>
          <p:nvPr>
            <p:ph idx="1"/>
          </p:nvPr>
        </p:nvSpPr>
        <p:spPr/>
        <p:txBody>
          <a:bodyPr/>
          <a:lstStyle/>
          <a:p>
            <a:r>
              <a:rPr lang="en-US" dirty="0" err="1"/>
              <a:t>Qu’est</a:t>
            </a:r>
            <a:r>
              <a:rPr lang="en-US" dirty="0"/>
              <a:t> </a:t>
            </a:r>
            <a:r>
              <a:rPr lang="en-US" dirty="0" err="1"/>
              <a:t>ce</a:t>
            </a:r>
            <a:r>
              <a:rPr lang="en-US" dirty="0"/>
              <a:t> </a:t>
            </a:r>
            <a:r>
              <a:rPr lang="en-US" dirty="0" err="1"/>
              <a:t>qu’une</a:t>
            </a:r>
            <a:r>
              <a:rPr lang="en-US" dirty="0"/>
              <a:t> SDO</a:t>
            </a:r>
          </a:p>
          <a:p>
            <a:r>
              <a:rPr lang="en-US" dirty="0"/>
              <a:t>Example GSMA et TMF</a:t>
            </a:r>
          </a:p>
          <a:p>
            <a:r>
              <a:rPr lang="en-US" dirty="0" err="1"/>
              <a:t>Produits</a:t>
            </a:r>
            <a:r>
              <a:rPr lang="en-US" dirty="0"/>
              <a:t> TMFs et Value Streams</a:t>
            </a:r>
          </a:p>
          <a:p>
            <a:r>
              <a:rPr lang="en-US" dirty="0"/>
              <a:t>Identification du Pipeline de Production </a:t>
            </a:r>
            <a:r>
              <a:rPr lang="en-US" dirty="0" err="1"/>
              <a:t>d’API</a:t>
            </a:r>
            <a:endParaRPr lang="en-US" dirty="0"/>
          </a:p>
          <a:p>
            <a:r>
              <a:rPr lang="en-US" dirty="0"/>
              <a:t>Identification des </a:t>
            </a:r>
            <a:r>
              <a:rPr lang="en-US" dirty="0" err="1"/>
              <a:t>Contraintes</a:t>
            </a:r>
            <a:r>
              <a:rPr lang="en-US" dirty="0"/>
              <a:t> </a:t>
            </a:r>
            <a:r>
              <a:rPr lang="en-US" dirty="0" err="1"/>
              <a:t>ou</a:t>
            </a:r>
            <a:r>
              <a:rPr lang="en-US" dirty="0"/>
              <a:t> </a:t>
            </a:r>
            <a:r>
              <a:rPr lang="en-US" dirty="0" err="1"/>
              <a:t>Goulots</a:t>
            </a:r>
            <a:r>
              <a:rPr lang="en-US" dirty="0"/>
              <a:t> </a:t>
            </a:r>
            <a:r>
              <a:rPr lang="en-US" dirty="0" err="1"/>
              <a:t>d’etranglements</a:t>
            </a:r>
            <a:endParaRPr lang="en-US" dirty="0"/>
          </a:p>
          <a:p>
            <a:r>
              <a:rPr lang="en-US" dirty="0"/>
              <a:t>Propositions pour </a:t>
            </a:r>
            <a:r>
              <a:rPr lang="en-US" dirty="0" err="1"/>
              <a:t>une</a:t>
            </a:r>
            <a:r>
              <a:rPr lang="en-US" dirty="0"/>
              <a:t> version future</a:t>
            </a:r>
          </a:p>
          <a:p>
            <a:r>
              <a:rPr lang="en-US" dirty="0"/>
              <a:t>Conclusions</a:t>
            </a:r>
          </a:p>
          <a:p>
            <a:endParaRPr lang="en-US" dirty="0"/>
          </a:p>
        </p:txBody>
      </p:sp>
    </p:spTree>
    <p:extLst>
      <p:ext uri="{BB962C8B-B14F-4D97-AF65-F5344CB8AC3E}">
        <p14:creationId xmlns:p14="http://schemas.microsoft.com/office/powerpoint/2010/main" val="301901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06E8B-7FF1-3C44-F41B-93197D64965F}"/>
              </a:ext>
            </a:extLst>
          </p:cNvPr>
          <p:cNvSpPr>
            <a:spLocks noGrp="1"/>
          </p:cNvSpPr>
          <p:nvPr>
            <p:ph type="title"/>
          </p:nvPr>
        </p:nvSpPr>
        <p:spPr/>
        <p:txBody>
          <a:bodyPr/>
          <a:lstStyle/>
          <a:p>
            <a:r>
              <a:rPr lang="en-US" dirty="0" err="1"/>
              <a:t>Qu’est</a:t>
            </a:r>
            <a:r>
              <a:rPr lang="en-US" dirty="0"/>
              <a:t> </a:t>
            </a:r>
            <a:r>
              <a:rPr lang="en-US" dirty="0" err="1"/>
              <a:t>qu’un</a:t>
            </a:r>
            <a:r>
              <a:rPr lang="en-US" dirty="0"/>
              <a:t> SDO ?</a:t>
            </a:r>
          </a:p>
        </p:txBody>
      </p:sp>
      <p:sp>
        <p:nvSpPr>
          <p:cNvPr id="3" name="Content Placeholder 2">
            <a:extLst>
              <a:ext uri="{FF2B5EF4-FFF2-40B4-BE49-F238E27FC236}">
                <a16:creationId xmlns:a16="http://schemas.microsoft.com/office/drawing/2014/main" id="{E7F30A5F-9507-859C-F9C9-1343A2EB87F5}"/>
              </a:ext>
            </a:extLst>
          </p:cNvPr>
          <p:cNvSpPr>
            <a:spLocks noGrp="1"/>
          </p:cNvSpPr>
          <p:nvPr>
            <p:ph idx="1"/>
          </p:nvPr>
        </p:nvSpPr>
        <p:spPr/>
        <p:txBody>
          <a:bodyPr>
            <a:normAutofit/>
          </a:bodyPr>
          <a:lstStyle/>
          <a:p>
            <a:pPr algn="l"/>
            <a:r>
              <a:rPr lang="en-CA" b="0" i="0" u="none" strike="noStrike" dirty="0">
                <a:solidFill>
                  <a:srgbClr val="374151"/>
                </a:solidFill>
                <a:effectLst/>
                <a:latin typeface="Söhne"/>
              </a:rPr>
              <a:t>Standard Development Organization </a:t>
            </a:r>
          </a:p>
          <a:p>
            <a:pPr algn="l"/>
            <a:r>
              <a:rPr lang="en-CA" b="0" i="0" u="none" strike="noStrike" dirty="0">
                <a:solidFill>
                  <a:srgbClr val="374151"/>
                </a:solidFill>
                <a:effectLst/>
                <a:latin typeface="Söhne"/>
              </a:rPr>
              <a:t>Un </a:t>
            </a:r>
            <a:r>
              <a:rPr lang="en-CA" b="0" i="0" u="none" strike="noStrike" dirty="0" err="1">
                <a:solidFill>
                  <a:srgbClr val="374151"/>
                </a:solidFill>
                <a:effectLst/>
                <a:latin typeface="Söhne"/>
              </a:rPr>
              <a:t>organisme</a:t>
            </a:r>
            <a:r>
              <a:rPr lang="en-CA" b="0" i="0" u="none" strike="noStrike" dirty="0">
                <a:solidFill>
                  <a:srgbClr val="374151"/>
                </a:solidFill>
                <a:effectLst/>
                <a:latin typeface="Söhne"/>
              </a:rPr>
              <a:t> de normalisation </a:t>
            </a:r>
            <a:r>
              <a:rPr lang="en-CA" b="0" i="0" u="none" strike="noStrike" dirty="0" err="1">
                <a:solidFill>
                  <a:srgbClr val="374151"/>
                </a:solidFill>
                <a:effectLst/>
                <a:latin typeface="Söhne"/>
              </a:rPr>
              <a:t>ou</a:t>
            </a:r>
            <a:r>
              <a:rPr lang="en-CA" b="0" i="0" u="none" strike="noStrike" dirty="0">
                <a:solidFill>
                  <a:srgbClr val="374151"/>
                </a:solidFill>
                <a:effectLst/>
                <a:latin typeface="Söhne"/>
              </a:rPr>
              <a:t> de standardisation </a:t>
            </a:r>
          </a:p>
          <a:p>
            <a:pPr algn="l"/>
            <a:r>
              <a:rPr lang="en-CA" dirty="0">
                <a:solidFill>
                  <a:srgbClr val="374151"/>
                </a:solidFill>
                <a:latin typeface="Söhne"/>
              </a:rPr>
              <a:t>U</a:t>
            </a:r>
            <a:r>
              <a:rPr lang="en-CA" b="0" i="0" u="none" strike="noStrike" dirty="0">
                <a:solidFill>
                  <a:srgbClr val="374151"/>
                </a:solidFill>
                <a:effectLst/>
                <a:latin typeface="Söhne"/>
              </a:rPr>
              <a:t>ne organisation qui </a:t>
            </a:r>
            <a:r>
              <a:rPr lang="en-CA" b="0" i="0" u="none" strike="noStrike" dirty="0" err="1">
                <a:solidFill>
                  <a:srgbClr val="374151"/>
                </a:solidFill>
                <a:effectLst/>
                <a:latin typeface="Söhne"/>
              </a:rPr>
              <a:t>élabore</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publie</a:t>
            </a:r>
            <a:r>
              <a:rPr lang="en-CA" b="0" i="0" u="none" strike="noStrike" dirty="0">
                <a:solidFill>
                  <a:srgbClr val="374151"/>
                </a:solidFill>
                <a:effectLst/>
                <a:latin typeface="Söhne"/>
              </a:rPr>
              <a:t> et </a:t>
            </a:r>
            <a:r>
              <a:rPr lang="en-CA" b="0" i="0" u="none" strike="noStrike" dirty="0" err="1">
                <a:solidFill>
                  <a:srgbClr val="374151"/>
                </a:solidFill>
                <a:effectLst/>
                <a:latin typeface="Söhne"/>
              </a:rPr>
              <a:t>maintient</a:t>
            </a:r>
            <a:r>
              <a:rPr lang="en-CA" b="0" i="0" u="none" strike="noStrike" dirty="0">
                <a:solidFill>
                  <a:srgbClr val="374151"/>
                </a:solidFill>
                <a:effectLst/>
                <a:latin typeface="Söhne"/>
              </a:rPr>
              <a:t> des </a:t>
            </a:r>
            <a:r>
              <a:rPr lang="en-CA" b="0" i="0" u="none" strike="noStrike" dirty="0" err="1">
                <a:solidFill>
                  <a:srgbClr val="374151"/>
                </a:solidFill>
                <a:effectLst/>
                <a:latin typeface="Söhne"/>
              </a:rPr>
              <a:t>normes</a:t>
            </a:r>
            <a:r>
              <a:rPr lang="en-CA" b="0" i="0" u="none" strike="noStrike" dirty="0">
                <a:solidFill>
                  <a:srgbClr val="374151"/>
                </a:solidFill>
                <a:effectLst/>
                <a:latin typeface="Söhne"/>
              </a:rPr>
              <a:t> techniques. </a:t>
            </a:r>
          </a:p>
          <a:p>
            <a:pPr algn="l"/>
            <a:r>
              <a:rPr lang="en-CA" b="0" i="0" u="none" strike="noStrike" dirty="0" err="1">
                <a:solidFill>
                  <a:srgbClr val="374151"/>
                </a:solidFill>
                <a:effectLst/>
                <a:latin typeface="Söhne"/>
              </a:rPr>
              <a:t>L'objectif</a:t>
            </a:r>
            <a:r>
              <a:rPr lang="en-CA" b="0" i="0" u="none" strike="noStrike" dirty="0">
                <a:solidFill>
                  <a:srgbClr val="374151"/>
                </a:solidFill>
                <a:effectLst/>
                <a:latin typeface="Söhne"/>
              </a:rPr>
              <a:t> d'un SDO </a:t>
            </a:r>
            <a:r>
              <a:rPr lang="en-CA" b="0" i="0" u="none" strike="noStrike" dirty="0" err="1">
                <a:solidFill>
                  <a:srgbClr val="374151"/>
                </a:solidFill>
                <a:effectLst/>
                <a:latin typeface="Söhne"/>
              </a:rPr>
              <a:t>est</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d'établir</a:t>
            </a:r>
            <a:r>
              <a:rPr lang="en-CA" b="0" i="0" u="none" strike="noStrike" dirty="0">
                <a:solidFill>
                  <a:srgbClr val="374151"/>
                </a:solidFill>
                <a:effectLst/>
                <a:latin typeface="Söhne"/>
              </a:rPr>
              <a:t> un ensemble de </a:t>
            </a:r>
            <a:r>
              <a:rPr lang="en-CA" b="0" i="0" u="none" strike="noStrike" dirty="0" err="1">
                <a:solidFill>
                  <a:srgbClr val="374151"/>
                </a:solidFill>
                <a:effectLst/>
                <a:latin typeface="Söhne"/>
              </a:rPr>
              <a:t>lignes</a:t>
            </a:r>
            <a:r>
              <a:rPr lang="en-CA" b="0" i="0" u="none" strike="noStrike" dirty="0">
                <a:solidFill>
                  <a:srgbClr val="374151"/>
                </a:solidFill>
                <a:effectLst/>
                <a:latin typeface="Söhne"/>
              </a:rPr>
              <a:t> directrices </a:t>
            </a:r>
            <a:r>
              <a:rPr lang="en-CA" b="0" i="0" u="none" strike="noStrike" dirty="0" err="1">
                <a:solidFill>
                  <a:srgbClr val="374151"/>
                </a:solidFill>
                <a:effectLst/>
                <a:latin typeface="Söhne"/>
              </a:rPr>
              <a:t>ou</a:t>
            </a:r>
            <a:r>
              <a:rPr lang="en-CA" b="0" i="0" u="none" strike="noStrike" dirty="0">
                <a:solidFill>
                  <a:srgbClr val="374151"/>
                </a:solidFill>
                <a:effectLst/>
                <a:latin typeface="Söhne"/>
              </a:rPr>
              <a:t> de </a:t>
            </a:r>
            <a:r>
              <a:rPr lang="en-CA" b="0" i="0" u="none" strike="noStrike" dirty="0" err="1">
                <a:solidFill>
                  <a:srgbClr val="374151"/>
                </a:solidFill>
                <a:effectLst/>
                <a:latin typeface="Söhne"/>
              </a:rPr>
              <a:t>protocoles</a:t>
            </a:r>
            <a:r>
              <a:rPr lang="en-CA" b="0" i="0" u="none" strike="noStrike" dirty="0">
                <a:solidFill>
                  <a:srgbClr val="374151"/>
                </a:solidFill>
                <a:effectLst/>
                <a:latin typeface="Söhne"/>
              </a:rPr>
              <a:t> qui </a:t>
            </a:r>
            <a:r>
              <a:rPr lang="en-CA" b="0" i="0" u="none" strike="noStrike" dirty="0" err="1">
                <a:solidFill>
                  <a:srgbClr val="374151"/>
                </a:solidFill>
                <a:effectLst/>
                <a:latin typeface="Söhne"/>
              </a:rPr>
              <a:t>favorisent</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l'uniformité</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l'interopérabilité</a:t>
            </a:r>
            <a:r>
              <a:rPr lang="en-CA" b="0" i="0" u="none" strike="noStrike" dirty="0">
                <a:solidFill>
                  <a:srgbClr val="374151"/>
                </a:solidFill>
                <a:effectLst/>
                <a:latin typeface="Söhne"/>
              </a:rPr>
              <a:t> et la </a:t>
            </a:r>
            <a:r>
              <a:rPr lang="en-CA" b="0" i="0" u="none" strike="noStrike" dirty="0" err="1">
                <a:solidFill>
                  <a:srgbClr val="374151"/>
                </a:solidFill>
                <a:effectLst/>
                <a:latin typeface="Söhne"/>
              </a:rPr>
              <a:t>qualité</a:t>
            </a:r>
            <a:r>
              <a:rPr lang="en-CA" b="0" i="0" u="none" strike="noStrike" dirty="0">
                <a:solidFill>
                  <a:srgbClr val="374151"/>
                </a:solidFill>
                <a:effectLst/>
                <a:latin typeface="Söhne"/>
              </a:rPr>
              <a:t> dans un </a:t>
            </a:r>
            <a:r>
              <a:rPr lang="en-CA" b="0" i="0" u="none" strike="noStrike" dirty="0" err="1">
                <a:solidFill>
                  <a:srgbClr val="374151"/>
                </a:solidFill>
                <a:effectLst/>
                <a:latin typeface="Söhne"/>
              </a:rPr>
              <a:t>secteur</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industriel</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ou</a:t>
            </a:r>
            <a:r>
              <a:rPr lang="en-CA" b="0" i="0" u="none" strike="noStrike" dirty="0">
                <a:solidFill>
                  <a:srgbClr val="374151"/>
                </a:solidFill>
                <a:effectLst/>
                <a:latin typeface="Söhne"/>
              </a:rPr>
              <a:t> un </a:t>
            </a:r>
            <a:r>
              <a:rPr lang="en-CA" b="0" i="0" u="none" strike="noStrike" dirty="0" err="1">
                <a:solidFill>
                  <a:srgbClr val="374151"/>
                </a:solidFill>
                <a:effectLst/>
                <a:latin typeface="Söhne"/>
              </a:rPr>
              <a:t>domaine</a:t>
            </a:r>
            <a:r>
              <a:rPr lang="en-CA" b="0" i="0" u="none" strike="noStrike" dirty="0">
                <a:solidFill>
                  <a:srgbClr val="374151"/>
                </a:solidFill>
                <a:effectLst/>
                <a:latin typeface="Söhne"/>
              </a:rPr>
              <a:t> particulier.</a:t>
            </a:r>
          </a:p>
          <a:p>
            <a:pPr algn="l"/>
            <a:r>
              <a:rPr lang="en-CA" b="0" i="0" u="none" strike="noStrike" dirty="0">
                <a:solidFill>
                  <a:srgbClr val="374151"/>
                </a:solidFill>
                <a:effectLst/>
                <a:latin typeface="Söhne"/>
              </a:rPr>
              <a:t>Les SDO </a:t>
            </a:r>
            <a:r>
              <a:rPr lang="en-CA" b="0" i="0" u="none" strike="noStrike" dirty="0" err="1">
                <a:solidFill>
                  <a:srgbClr val="374151"/>
                </a:solidFill>
                <a:effectLst/>
                <a:latin typeface="Söhne"/>
              </a:rPr>
              <a:t>peuvent</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avoir</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une</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portée</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nationale</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régionale</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ou</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internationale</a:t>
            </a:r>
            <a:r>
              <a:rPr lang="en-CA" b="0" i="0" u="none" strike="noStrike" dirty="0">
                <a:solidFill>
                  <a:srgbClr val="374151"/>
                </a:solidFill>
                <a:effectLst/>
                <a:latin typeface="Söhne"/>
              </a:rPr>
              <a:t>. </a:t>
            </a:r>
          </a:p>
          <a:p>
            <a:pPr marL="0" indent="0" algn="l">
              <a:buNone/>
            </a:pPr>
            <a:endParaRPr lang="en-CA" b="0" i="0" u="none" strike="noStrike" dirty="0">
              <a:solidFill>
                <a:srgbClr val="374151"/>
              </a:solidFill>
              <a:effectLst/>
              <a:latin typeface="Söhne"/>
            </a:endParaRPr>
          </a:p>
          <a:p>
            <a:endParaRPr lang="en-US" dirty="0"/>
          </a:p>
        </p:txBody>
      </p:sp>
    </p:spTree>
    <p:extLst>
      <p:ext uri="{BB962C8B-B14F-4D97-AF65-F5344CB8AC3E}">
        <p14:creationId xmlns:p14="http://schemas.microsoft.com/office/powerpoint/2010/main" val="348844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3C62-4505-4639-CDC2-FD8C0A540C34}"/>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8D0EB86A-E8E4-ED5D-C828-7A741324B99F}"/>
              </a:ext>
            </a:extLst>
          </p:cNvPr>
          <p:cNvSpPr>
            <a:spLocks noGrp="1"/>
          </p:cNvSpPr>
          <p:nvPr>
            <p:ph idx="1"/>
          </p:nvPr>
        </p:nvSpPr>
        <p:spPr>
          <a:xfrm>
            <a:off x="354874" y="1690686"/>
            <a:ext cx="10515600" cy="4351338"/>
          </a:xfrm>
        </p:spPr>
        <p:txBody>
          <a:bodyPr>
            <a:normAutofit fontScale="92500" lnSpcReduction="20000"/>
          </a:bodyPr>
          <a:lstStyle/>
          <a:p>
            <a:r>
              <a:rPr lang="en-CA" b="0" i="0" u="none" strike="noStrike" dirty="0">
                <a:solidFill>
                  <a:srgbClr val="374151"/>
                </a:solidFill>
                <a:effectLst/>
                <a:latin typeface="Söhne"/>
              </a:rPr>
              <a:t> </a:t>
            </a:r>
          </a:p>
          <a:p>
            <a:pPr lvl="1"/>
            <a:r>
              <a:rPr lang="en-CA" b="0" i="0" u="none" strike="noStrike" dirty="0">
                <a:solidFill>
                  <a:srgbClr val="374151"/>
                </a:solidFill>
                <a:effectLst/>
                <a:latin typeface="Söhne"/>
              </a:rPr>
              <a:t>Global System for Mobile Communications Association</a:t>
            </a:r>
          </a:p>
          <a:p>
            <a:pPr lvl="1"/>
            <a:r>
              <a:rPr lang="en-CA" b="0" i="0" u="none" strike="noStrike" dirty="0" err="1">
                <a:solidFill>
                  <a:srgbClr val="374151"/>
                </a:solidFill>
                <a:effectLst/>
                <a:latin typeface="Söhne"/>
              </a:rPr>
              <a:t>connue</a:t>
            </a:r>
            <a:r>
              <a:rPr lang="en-CA" b="0" i="0" u="none" strike="noStrike" dirty="0">
                <a:solidFill>
                  <a:srgbClr val="374151"/>
                </a:solidFill>
                <a:effectLst/>
                <a:latin typeface="Söhne"/>
              </a:rPr>
              <a:t> pour son </a:t>
            </a:r>
            <a:r>
              <a:rPr lang="en-CA" b="0" i="0" u="none" strike="noStrike" dirty="0" err="1">
                <a:solidFill>
                  <a:srgbClr val="374151"/>
                </a:solidFill>
                <a:effectLst/>
                <a:latin typeface="Söhne"/>
              </a:rPr>
              <a:t>rôle</a:t>
            </a:r>
            <a:r>
              <a:rPr lang="en-CA" b="0" i="0" u="none" strike="noStrike" dirty="0">
                <a:solidFill>
                  <a:srgbClr val="374151"/>
                </a:solidFill>
                <a:effectLst/>
                <a:latin typeface="Söhne"/>
              </a:rPr>
              <a:t> dans le </a:t>
            </a:r>
            <a:r>
              <a:rPr lang="en-CA" b="0" i="0" u="none" strike="noStrike" dirty="0" err="1">
                <a:solidFill>
                  <a:srgbClr val="374151"/>
                </a:solidFill>
                <a:effectLst/>
                <a:latin typeface="Söhne"/>
              </a:rPr>
              <a:t>développement</a:t>
            </a:r>
            <a:r>
              <a:rPr lang="en-CA" b="0" i="0" u="none" strike="noStrike" dirty="0">
                <a:solidFill>
                  <a:srgbClr val="374151"/>
                </a:solidFill>
                <a:effectLst/>
                <a:latin typeface="Söhne"/>
              </a:rPr>
              <a:t> de la </a:t>
            </a:r>
            <a:r>
              <a:rPr lang="en-CA" b="0" i="0" u="none" strike="noStrike" dirty="0" err="1">
                <a:solidFill>
                  <a:srgbClr val="374151"/>
                </a:solidFill>
                <a:effectLst/>
                <a:latin typeface="Söhne"/>
              </a:rPr>
              <a:t>norme</a:t>
            </a:r>
            <a:r>
              <a:rPr lang="en-CA" b="0" i="0" u="none" strike="noStrike" dirty="0">
                <a:solidFill>
                  <a:srgbClr val="374151"/>
                </a:solidFill>
                <a:effectLst/>
                <a:latin typeface="Söhne"/>
              </a:rPr>
              <a:t> de </a:t>
            </a:r>
            <a:r>
              <a:rPr lang="en-CA" b="0" i="0" u="none" strike="noStrike" dirty="0" err="1">
                <a:solidFill>
                  <a:srgbClr val="374151"/>
                </a:solidFill>
                <a:effectLst/>
                <a:latin typeface="Söhne"/>
              </a:rPr>
              <a:t>téléphonie</a:t>
            </a:r>
            <a:r>
              <a:rPr lang="en-CA" b="0" i="0" u="none" strike="noStrike" dirty="0">
                <a:solidFill>
                  <a:srgbClr val="374151"/>
                </a:solidFill>
                <a:effectLst/>
                <a:latin typeface="Söhne"/>
              </a:rPr>
              <a:t> mobile GSM (Global System for Mobile Communications), qui </a:t>
            </a:r>
            <a:r>
              <a:rPr lang="en-CA" b="0" i="0" u="none" strike="noStrike" dirty="0" err="1">
                <a:solidFill>
                  <a:srgbClr val="374151"/>
                </a:solidFill>
                <a:effectLst/>
                <a:latin typeface="Söhne"/>
              </a:rPr>
              <a:t>est</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devenue</a:t>
            </a:r>
            <a:r>
              <a:rPr lang="en-CA" b="0" i="0" u="none" strike="noStrike" dirty="0">
                <a:solidFill>
                  <a:srgbClr val="374151"/>
                </a:solidFill>
                <a:effectLst/>
                <a:latin typeface="Söhne"/>
              </a:rPr>
              <a:t> la </a:t>
            </a:r>
            <a:r>
              <a:rPr lang="en-CA" b="0" i="0" u="none" strike="noStrike" dirty="0" err="1">
                <a:solidFill>
                  <a:srgbClr val="374151"/>
                </a:solidFill>
                <a:effectLst/>
                <a:latin typeface="Söhne"/>
              </a:rPr>
              <a:t>norme</a:t>
            </a:r>
            <a:r>
              <a:rPr lang="en-CA" b="0" i="0" u="none" strike="noStrike" dirty="0">
                <a:solidFill>
                  <a:srgbClr val="374151"/>
                </a:solidFill>
                <a:effectLst/>
                <a:latin typeface="Söhne"/>
              </a:rPr>
              <a:t> de facto pour la communication mobile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travers le monde</a:t>
            </a:r>
          </a:p>
          <a:p>
            <a:pPr lvl="1"/>
            <a:r>
              <a:rPr lang="en-CA" dirty="0"/>
              <a:t>https://</a:t>
            </a:r>
            <a:r>
              <a:rPr lang="en-CA" dirty="0" err="1"/>
              <a:t>www.gsma.com</a:t>
            </a:r>
            <a:r>
              <a:rPr lang="en-CA" dirty="0"/>
              <a:t>/</a:t>
            </a:r>
            <a:endParaRPr lang="en-CA" b="0" i="0" u="none" strike="noStrike" dirty="0">
              <a:solidFill>
                <a:srgbClr val="374151"/>
              </a:solidFill>
              <a:effectLst/>
              <a:latin typeface="Söhne"/>
            </a:endParaRPr>
          </a:p>
          <a:p>
            <a:endParaRPr lang="en-CA" b="0" i="0" u="none" strike="noStrike" dirty="0">
              <a:solidFill>
                <a:srgbClr val="374151"/>
              </a:solidFill>
              <a:effectLst/>
              <a:latin typeface="Söhne"/>
            </a:endParaRPr>
          </a:p>
          <a:p>
            <a:pPr lvl="1"/>
            <a:r>
              <a:rPr lang="en-CA" b="0" i="0" u="none" strike="noStrike" dirty="0">
                <a:solidFill>
                  <a:srgbClr val="374151"/>
                </a:solidFill>
                <a:effectLst/>
                <a:latin typeface="Söhne"/>
              </a:rPr>
              <a:t>un forum de collaboration pour les </a:t>
            </a:r>
            <a:r>
              <a:rPr lang="en-CA" b="0" i="0" u="none" strike="noStrike" dirty="0" err="1">
                <a:solidFill>
                  <a:srgbClr val="374151"/>
                </a:solidFill>
                <a:effectLst/>
                <a:latin typeface="Söhne"/>
              </a:rPr>
              <a:t>fournisseurs</a:t>
            </a:r>
            <a:r>
              <a:rPr lang="en-CA" b="0" i="0" u="none" strike="noStrike" dirty="0">
                <a:solidFill>
                  <a:srgbClr val="374151"/>
                </a:solidFill>
                <a:effectLst/>
                <a:latin typeface="Söhne"/>
              </a:rPr>
              <a:t> de services CSP (Bell, Rogers etc..) , les </a:t>
            </a:r>
            <a:r>
              <a:rPr lang="en-CA" b="0" i="0" u="none" strike="noStrike" dirty="0" err="1">
                <a:solidFill>
                  <a:srgbClr val="374151"/>
                </a:solidFill>
                <a:effectLst/>
                <a:latin typeface="Söhne"/>
              </a:rPr>
              <a:t>fournisseurs</a:t>
            </a:r>
            <a:r>
              <a:rPr lang="en-CA" b="0" i="0" u="none" strike="noStrike" dirty="0">
                <a:solidFill>
                  <a:srgbClr val="374151"/>
                </a:solidFill>
                <a:effectLst/>
                <a:latin typeface="Söhne"/>
              </a:rPr>
              <a:t> de technologies (Oracle, Google etc..)et les organisations </a:t>
            </a:r>
            <a:r>
              <a:rPr lang="en-CA" b="0" i="0" u="none" strike="noStrike" dirty="0" err="1">
                <a:solidFill>
                  <a:srgbClr val="374151"/>
                </a:solidFill>
                <a:effectLst/>
                <a:latin typeface="Söhne"/>
              </a:rPr>
              <a:t>connexes</a:t>
            </a:r>
            <a:r>
              <a:rPr lang="en-CA" b="0" i="0" u="none" strike="noStrike" dirty="0">
                <a:solidFill>
                  <a:srgbClr val="374151"/>
                </a:solidFill>
                <a:effectLst/>
                <a:latin typeface="Söhne"/>
              </a:rPr>
              <a:t>, qui </a:t>
            </a:r>
            <a:r>
              <a:rPr lang="en-CA" b="0" i="0" u="none" strike="noStrike" dirty="0" err="1">
                <a:solidFill>
                  <a:srgbClr val="374151"/>
                </a:solidFill>
                <a:effectLst/>
                <a:latin typeface="Söhne"/>
              </a:rPr>
              <a:t>travaillent</a:t>
            </a:r>
            <a:r>
              <a:rPr lang="en-CA" b="0" i="0" u="none" strike="noStrike" dirty="0">
                <a:solidFill>
                  <a:srgbClr val="374151"/>
                </a:solidFill>
                <a:effectLst/>
                <a:latin typeface="Söhne"/>
              </a:rPr>
              <a:t> ensemble pour </a:t>
            </a:r>
            <a:r>
              <a:rPr lang="en-CA" b="0" i="0" u="none" strike="noStrike" dirty="0" err="1">
                <a:solidFill>
                  <a:srgbClr val="374151"/>
                </a:solidFill>
                <a:effectLst/>
                <a:latin typeface="Söhne"/>
              </a:rPr>
              <a:t>développer</a:t>
            </a:r>
            <a:r>
              <a:rPr lang="en-CA" b="0" i="0" u="none" strike="noStrike" dirty="0">
                <a:solidFill>
                  <a:srgbClr val="374151"/>
                </a:solidFill>
                <a:effectLst/>
                <a:latin typeface="Söhne"/>
              </a:rPr>
              <a:t> des </a:t>
            </a:r>
            <a:r>
              <a:rPr lang="en-CA" b="0" i="0" u="none" strike="noStrike" dirty="0" err="1">
                <a:solidFill>
                  <a:srgbClr val="374151"/>
                </a:solidFill>
                <a:effectLst/>
                <a:latin typeface="Söhne"/>
              </a:rPr>
              <a:t>normes</a:t>
            </a:r>
            <a:r>
              <a:rPr lang="en-CA" b="0" i="0" u="none" strike="noStrike" dirty="0">
                <a:solidFill>
                  <a:srgbClr val="374151"/>
                </a:solidFill>
                <a:effectLst/>
                <a:latin typeface="Söhne"/>
              </a:rPr>
              <a:t>, des </a:t>
            </a:r>
            <a:r>
              <a:rPr lang="en-CA" b="0" i="0" u="none" strike="noStrike" dirty="0" err="1">
                <a:solidFill>
                  <a:srgbClr val="374151"/>
                </a:solidFill>
                <a:effectLst/>
                <a:latin typeface="Söhne"/>
              </a:rPr>
              <a:t>meilleures</a:t>
            </a:r>
            <a:r>
              <a:rPr lang="en-CA" b="0" i="0" u="none" strike="noStrike" dirty="0">
                <a:solidFill>
                  <a:srgbClr val="374151"/>
                </a:solidFill>
                <a:effectLst/>
                <a:latin typeface="Söhne"/>
              </a:rPr>
              <a:t> pratiques et des </a:t>
            </a:r>
            <a:r>
              <a:rPr lang="en-CA" b="0" i="0" u="none" strike="noStrike" dirty="0" err="1">
                <a:solidFill>
                  <a:srgbClr val="374151"/>
                </a:solidFill>
                <a:effectLst/>
                <a:latin typeface="Söhne"/>
              </a:rPr>
              <a:t>outils</a:t>
            </a:r>
            <a:r>
              <a:rPr lang="en-CA" b="0" i="0" u="none" strike="noStrike" dirty="0">
                <a:solidFill>
                  <a:srgbClr val="374151"/>
                </a:solidFill>
                <a:effectLst/>
                <a:latin typeface="Söhne"/>
              </a:rPr>
              <a:t> pour aider les </a:t>
            </a:r>
            <a:r>
              <a:rPr lang="en-CA" b="0" i="0" u="none" strike="noStrike" dirty="0" err="1">
                <a:solidFill>
                  <a:srgbClr val="374151"/>
                </a:solidFill>
                <a:effectLst/>
                <a:latin typeface="Söhne"/>
              </a:rPr>
              <a:t>entreprises</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gérer</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leur</a:t>
            </a:r>
            <a:r>
              <a:rPr lang="en-CA" b="0" i="0" u="none" strike="noStrike" dirty="0">
                <a:solidFill>
                  <a:srgbClr val="374151"/>
                </a:solidFill>
                <a:effectLst/>
                <a:latin typeface="Söhne"/>
              </a:rPr>
              <a:t> transformation numérique.</a:t>
            </a:r>
          </a:p>
          <a:p>
            <a:pPr lvl="1"/>
            <a:r>
              <a:rPr lang="en-CA" b="0" i="0" u="none" strike="noStrike" dirty="0" err="1">
                <a:solidFill>
                  <a:srgbClr val="374151"/>
                </a:solidFill>
                <a:effectLst/>
                <a:latin typeface="Söhne"/>
              </a:rPr>
              <a:t>fournit</a:t>
            </a:r>
            <a:r>
              <a:rPr lang="en-CA" b="0" i="0" u="none" strike="noStrike" dirty="0">
                <a:solidFill>
                  <a:srgbClr val="374151"/>
                </a:solidFill>
                <a:effectLst/>
                <a:latin typeface="Söhne"/>
              </a:rPr>
              <a:t> </a:t>
            </a:r>
            <a:r>
              <a:rPr lang="en-CA" b="0" i="0" u="none" strike="noStrike" dirty="0">
                <a:solidFill>
                  <a:srgbClr val="FF0000"/>
                </a:solidFill>
                <a:effectLst/>
                <a:latin typeface="Söhne"/>
              </a:rPr>
              <a:t>des </a:t>
            </a:r>
            <a:r>
              <a:rPr lang="en-CA" b="0" i="0" u="none" strike="noStrike" dirty="0" err="1">
                <a:solidFill>
                  <a:srgbClr val="FF0000"/>
                </a:solidFill>
                <a:effectLst/>
                <a:latin typeface="Söhne"/>
              </a:rPr>
              <a:t>outils</a:t>
            </a:r>
            <a:r>
              <a:rPr lang="en-CA" b="0" i="0" u="none" strike="noStrike" dirty="0">
                <a:solidFill>
                  <a:srgbClr val="FF0000"/>
                </a:solidFill>
                <a:effectLst/>
                <a:latin typeface="Söhne"/>
              </a:rPr>
              <a:t>, des </a:t>
            </a:r>
            <a:r>
              <a:rPr lang="en-CA" b="0" i="0" u="none" strike="noStrike" dirty="0" err="1">
                <a:solidFill>
                  <a:srgbClr val="FF0000"/>
                </a:solidFill>
                <a:effectLst/>
                <a:latin typeface="Söhne"/>
              </a:rPr>
              <a:t>normes</a:t>
            </a:r>
            <a:r>
              <a:rPr lang="en-CA" b="0" i="0" u="none" strike="noStrike" dirty="0">
                <a:solidFill>
                  <a:srgbClr val="FF0000"/>
                </a:solidFill>
                <a:effectLst/>
                <a:latin typeface="Söhne"/>
              </a:rPr>
              <a:t> et des pratiques </a:t>
            </a:r>
            <a:r>
              <a:rPr lang="en-CA" b="0" i="0" u="none" strike="noStrike" dirty="0" err="1">
                <a:solidFill>
                  <a:srgbClr val="FF0000"/>
                </a:solidFill>
                <a:effectLst/>
                <a:latin typeface="Söhne"/>
              </a:rPr>
              <a:t>exemplaires</a:t>
            </a:r>
            <a:r>
              <a:rPr lang="en-CA" b="0" i="0" u="none" strike="noStrike" dirty="0">
                <a:solidFill>
                  <a:srgbClr val="FF0000"/>
                </a:solidFill>
                <a:effectLst/>
                <a:latin typeface="Söhne"/>
              </a:rPr>
              <a:t> </a:t>
            </a:r>
            <a:r>
              <a:rPr lang="en-CA" b="0" i="0" u="none" strike="noStrike" dirty="0">
                <a:solidFill>
                  <a:srgbClr val="374151"/>
                </a:solidFill>
                <a:effectLst/>
                <a:latin typeface="Söhne"/>
              </a:rPr>
              <a:t>pour aider les </a:t>
            </a:r>
            <a:r>
              <a:rPr lang="en-CA" b="0" i="0" u="none" strike="noStrike" dirty="0" err="1">
                <a:solidFill>
                  <a:srgbClr val="374151"/>
                </a:solidFill>
                <a:effectLst/>
                <a:latin typeface="Söhne"/>
              </a:rPr>
              <a:t>entreprises</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simplifier </a:t>
            </a:r>
            <a:r>
              <a:rPr lang="en-CA" b="0" i="0" u="none" strike="noStrike" dirty="0" err="1">
                <a:solidFill>
                  <a:srgbClr val="374151"/>
                </a:solidFill>
                <a:effectLst/>
                <a:latin typeface="Söhne"/>
              </a:rPr>
              <a:t>leurs</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processus</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améliorer</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leur</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efficacité</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opérationnelle</a:t>
            </a:r>
            <a:r>
              <a:rPr lang="en-CA" b="0" i="0" u="none" strike="noStrike" dirty="0">
                <a:solidFill>
                  <a:srgbClr val="374151"/>
                </a:solidFill>
                <a:effectLst/>
                <a:latin typeface="Söhne"/>
              </a:rPr>
              <a:t> et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offrir</a:t>
            </a:r>
            <a:r>
              <a:rPr lang="en-CA" b="0" i="0" u="none" strike="noStrike" dirty="0">
                <a:solidFill>
                  <a:srgbClr val="374151"/>
                </a:solidFill>
                <a:effectLst/>
                <a:latin typeface="Söhne"/>
              </a:rPr>
              <a:t> de </a:t>
            </a:r>
            <a:r>
              <a:rPr lang="en-CA" b="0" i="0" u="none" strike="noStrike" dirty="0" err="1">
                <a:solidFill>
                  <a:srgbClr val="374151"/>
                </a:solidFill>
                <a:effectLst/>
                <a:latin typeface="Söhne"/>
              </a:rPr>
              <a:t>meilleurs</a:t>
            </a:r>
            <a:r>
              <a:rPr lang="en-CA" b="0" i="0" u="none" strike="noStrike" dirty="0">
                <a:solidFill>
                  <a:srgbClr val="374151"/>
                </a:solidFill>
                <a:effectLst/>
                <a:latin typeface="Söhne"/>
              </a:rPr>
              <a:t> services </a:t>
            </a:r>
            <a:r>
              <a:rPr lang="en-CA" b="0" i="0" u="none" strike="noStrike" dirty="0" err="1">
                <a:solidFill>
                  <a:srgbClr val="374151"/>
                </a:solidFill>
                <a:effectLst/>
                <a:latin typeface="Söhne"/>
              </a:rPr>
              <a:t>à</a:t>
            </a:r>
            <a:r>
              <a:rPr lang="en-CA" b="0" i="0" u="none" strike="noStrike" dirty="0">
                <a:solidFill>
                  <a:srgbClr val="374151"/>
                </a:solidFill>
                <a:effectLst/>
                <a:latin typeface="Söhne"/>
              </a:rPr>
              <a:t> </a:t>
            </a:r>
            <a:r>
              <a:rPr lang="en-CA" b="0" i="0" u="none" strike="noStrike" dirty="0" err="1">
                <a:solidFill>
                  <a:srgbClr val="374151"/>
                </a:solidFill>
                <a:effectLst/>
                <a:latin typeface="Söhne"/>
              </a:rPr>
              <a:t>leurs</a:t>
            </a:r>
            <a:r>
              <a:rPr lang="en-CA" b="0" i="0" u="none" strike="noStrike" dirty="0">
                <a:solidFill>
                  <a:srgbClr val="374151"/>
                </a:solidFill>
                <a:effectLst/>
                <a:latin typeface="Söhne"/>
              </a:rPr>
              <a:t> clients</a:t>
            </a:r>
          </a:p>
          <a:p>
            <a:pPr lvl="1"/>
            <a:r>
              <a:rPr lang="en-US" dirty="0"/>
              <a:t>https://</a:t>
            </a:r>
            <a:r>
              <a:rPr lang="en-US" dirty="0" err="1"/>
              <a:t>www.tmforum.org</a:t>
            </a:r>
            <a:endParaRPr lang="en-CA" b="0" i="0" u="none" strike="noStrike" dirty="0">
              <a:solidFill>
                <a:srgbClr val="374151"/>
              </a:solidFill>
              <a:effectLst/>
              <a:latin typeface="Söhne"/>
            </a:endParaRPr>
          </a:p>
          <a:p>
            <a:pPr lvl="1"/>
            <a:endParaRPr lang="en-CA" dirty="0">
              <a:solidFill>
                <a:srgbClr val="374151"/>
              </a:solidFill>
              <a:latin typeface="Söhne"/>
            </a:endParaRPr>
          </a:p>
          <a:p>
            <a:pPr marL="0" indent="0">
              <a:buNone/>
            </a:pPr>
            <a:endParaRPr lang="en-CA" b="0" i="0" u="none" strike="noStrike" dirty="0">
              <a:solidFill>
                <a:srgbClr val="374151"/>
              </a:solidFill>
              <a:effectLst/>
              <a:latin typeface="Söhne"/>
            </a:endParaRPr>
          </a:p>
          <a:p>
            <a:endParaRPr lang="en-US" dirty="0"/>
          </a:p>
        </p:txBody>
      </p:sp>
      <p:pic>
        <p:nvPicPr>
          <p:cNvPr id="4" name="Picture 3">
            <a:extLst>
              <a:ext uri="{FF2B5EF4-FFF2-40B4-BE49-F238E27FC236}">
                <a16:creationId xmlns:a16="http://schemas.microsoft.com/office/drawing/2014/main" id="{76D0D67B-6866-81B5-755A-387770924150}"/>
              </a:ext>
            </a:extLst>
          </p:cNvPr>
          <p:cNvPicPr>
            <a:picLocks noChangeAspect="1"/>
          </p:cNvPicPr>
          <p:nvPr/>
        </p:nvPicPr>
        <p:blipFill>
          <a:blip r:embed="rId3"/>
          <a:stretch>
            <a:fillRect/>
          </a:stretch>
        </p:blipFill>
        <p:spPr>
          <a:xfrm>
            <a:off x="422547" y="1546996"/>
            <a:ext cx="1943100" cy="480219"/>
          </a:xfrm>
          <a:prstGeom prst="rect">
            <a:avLst/>
          </a:prstGeom>
        </p:spPr>
      </p:pic>
      <p:pic>
        <p:nvPicPr>
          <p:cNvPr id="5" name="Picture 4">
            <a:extLst>
              <a:ext uri="{FF2B5EF4-FFF2-40B4-BE49-F238E27FC236}">
                <a16:creationId xmlns:a16="http://schemas.microsoft.com/office/drawing/2014/main" id="{488DD157-61DE-C39A-4300-0FF2E144BAF1}"/>
              </a:ext>
            </a:extLst>
          </p:cNvPr>
          <p:cNvPicPr>
            <a:picLocks noChangeAspect="1"/>
          </p:cNvPicPr>
          <p:nvPr/>
        </p:nvPicPr>
        <p:blipFill>
          <a:blip r:embed="rId4"/>
          <a:stretch>
            <a:fillRect/>
          </a:stretch>
        </p:blipFill>
        <p:spPr>
          <a:xfrm>
            <a:off x="473347" y="3365839"/>
            <a:ext cx="1892300" cy="480219"/>
          </a:xfrm>
          <a:prstGeom prst="rect">
            <a:avLst/>
          </a:prstGeom>
        </p:spPr>
      </p:pic>
    </p:spTree>
    <p:extLst>
      <p:ext uri="{BB962C8B-B14F-4D97-AF65-F5344CB8AC3E}">
        <p14:creationId xmlns:p14="http://schemas.microsoft.com/office/powerpoint/2010/main" val="300243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0A881DC-E6F1-4C97-7BC7-94B15660D2BA}"/>
              </a:ext>
            </a:extLst>
          </p:cNvPr>
          <p:cNvPicPr>
            <a:picLocks noChangeAspect="1"/>
          </p:cNvPicPr>
          <p:nvPr/>
        </p:nvPicPr>
        <p:blipFill rotWithShape="1">
          <a:blip r:embed="rId2">
            <a:alphaModFix amt="35000"/>
          </a:blip>
          <a:srcRect t="7529" b="8201"/>
          <a:stretch/>
        </p:blipFill>
        <p:spPr>
          <a:xfrm>
            <a:off x="20" y="10"/>
            <a:ext cx="12191980" cy="6857990"/>
          </a:xfrm>
          <a:prstGeom prst="rect">
            <a:avLst/>
          </a:prstGeom>
        </p:spPr>
      </p:pic>
      <p:sp>
        <p:nvSpPr>
          <p:cNvPr id="2" name="Title 1">
            <a:extLst>
              <a:ext uri="{FF2B5EF4-FFF2-40B4-BE49-F238E27FC236}">
                <a16:creationId xmlns:a16="http://schemas.microsoft.com/office/drawing/2014/main" id="{395FD59B-B500-FA7F-D7D7-D8DB4957E15A}"/>
              </a:ext>
            </a:extLst>
          </p:cNvPr>
          <p:cNvSpPr>
            <a:spLocks noGrp="1"/>
          </p:cNvSpPr>
          <p:nvPr>
            <p:ph type="title"/>
          </p:nvPr>
        </p:nvSpPr>
        <p:spPr>
          <a:xfrm>
            <a:off x="838200" y="365125"/>
            <a:ext cx="10515600" cy="1325563"/>
          </a:xfrm>
        </p:spPr>
        <p:txBody>
          <a:bodyPr>
            <a:normAutofit/>
          </a:bodyPr>
          <a:lstStyle/>
          <a:p>
            <a:r>
              <a:rPr lang="en-US">
                <a:solidFill>
                  <a:srgbClr val="FFFFFF"/>
                </a:solidFill>
              </a:rPr>
              <a:t>Production de Normes APIs</a:t>
            </a:r>
          </a:p>
        </p:txBody>
      </p:sp>
      <p:graphicFrame>
        <p:nvGraphicFramePr>
          <p:cNvPr id="15" name="Content Placeholder 2">
            <a:extLst>
              <a:ext uri="{FF2B5EF4-FFF2-40B4-BE49-F238E27FC236}">
                <a16:creationId xmlns:a16="http://schemas.microsoft.com/office/drawing/2014/main" id="{10E9CEFD-F3D3-C43E-55EA-F3E1A71C6F5D}"/>
              </a:ext>
            </a:extLst>
          </p:cNvPr>
          <p:cNvGraphicFramePr>
            <a:graphicFrameLocks noGrp="1"/>
          </p:cNvGraphicFramePr>
          <p:nvPr>
            <p:ph idx="1"/>
            <p:extLst>
              <p:ext uri="{D42A27DB-BD31-4B8C-83A1-F6EECF244321}">
                <p14:modId xmlns:p14="http://schemas.microsoft.com/office/powerpoint/2010/main" val="20189298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2842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852" y="294639"/>
            <a:ext cx="10653954" cy="549275"/>
          </a:xfrm>
        </p:spPr>
        <p:txBody>
          <a:bodyPr>
            <a:normAutofit fontScale="90000"/>
          </a:bodyPr>
          <a:lstStyle/>
          <a:p>
            <a:r>
              <a:rPr lang="en-US" dirty="0"/>
              <a:t>What are the TM Forum Open APIs ?</a:t>
            </a:r>
          </a:p>
        </p:txBody>
      </p:sp>
      <p:sp>
        <p:nvSpPr>
          <p:cNvPr id="4" name="Content Placeholder 3">
            <a:extLst>
              <a:ext uri="{FF2B5EF4-FFF2-40B4-BE49-F238E27FC236}">
                <a16:creationId xmlns:a16="http://schemas.microsoft.com/office/drawing/2014/main" id="{4631ABB6-1DFB-4225-9BB0-A96B729F982D}"/>
              </a:ext>
            </a:extLst>
          </p:cNvPr>
          <p:cNvSpPr>
            <a:spLocks noGrp="1"/>
          </p:cNvSpPr>
          <p:nvPr>
            <p:ph idx="12"/>
          </p:nvPr>
        </p:nvSpPr>
        <p:spPr>
          <a:xfrm>
            <a:off x="909638" y="1600200"/>
            <a:ext cx="5505699" cy="4492625"/>
          </a:xfrm>
        </p:spPr>
        <p:txBody>
          <a:bodyPr>
            <a:normAutofit/>
          </a:bodyPr>
          <a:lstStyle/>
          <a:p>
            <a:r>
              <a:rPr lang="en-US" dirty="0"/>
              <a:t>A suite of APIs making it easier to </a:t>
            </a:r>
          </a:p>
          <a:p>
            <a:pPr lvl="1"/>
            <a:r>
              <a:rPr lang="en-US" sz="1800" dirty="0">
                <a:solidFill>
                  <a:schemeClr val="bg1"/>
                </a:solidFill>
              </a:rPr>
              <a:t>create</a:t>
            </a:r>
          </a:p>
          <a:p>
            <a:pPr lvl="1"/>
            <a:r>
              <a:rPr lang="en-US" sz="1800" dirty="0">
                <a:solidFill>
                  <a:schemeClr val="bg1"/>
                </a:solidFill>
              </a:rPr>
              <a:t>build</a:t>
            </a:r>
          </a:p>
          <a:p>
            <a:pPr lvl="1"/>
            <a:r>
              <a:rPr lang="en-US" sz="1800" dirty="0">
                <a:solidFill>
                  <a:schemeClr val="bg1"/>
                </a:solidFill>
              </a:rPr>
              <a:t>and operate </a:t>
            </a:r>
            <a:br>
              <a:rPr lang="en-US" sz="1800" dirty="0">
                <a:solidFill>
                  <a:schemeClr val="bg1"/>
                </a:solidFill>
              </a:rPr>
            </a:br>
            <a:endParaRPr lang="en-US" sz="1800" dirty="0">
              <a:solidFill>
                <a:schemeClr val="bg1"/>
              </a:solidFill>
            </a:endParaRPr>
          </a:p>
          <a:p>
            <a:r>
              <a:rPr lang="en-US" dirty="0"/>
              <a:t>complex, innovative services </a:t>
            </a:r>
          </a:p>
          <a:p>
            <a:r>
              <a:rPr lang="en-US" dirty="0"/>
              <a:t>REST based</a:t>
            </a:r>
          </a:p>
        </p:txBody>
      </p:sp>
      <p:pic>
        <p:nvPicPr>
          <p:cNvPr id="11" name="Picture 10" descr="BlueTriangle.png">
            <a:extLst>
              <a:ext uri="{FF2B5EF4-FFF2-40B4-BE49-F238E27FC236}">
                <a16:creationId xmlns:a16="http://schemas.microsoft.com/office/drawing/2014/main" id="{416E9DEB-4DD7-44C8-ACBB-C1D357479796}"/>
              </a:ext>
            </a:extLst>
          </p:cNvPr>
          <p:cNvPicPr>
            <a:picLocks noChangeAspect="1"/>
          </p:cNvPicPr>
          <p:nvPr/>
        </p:nvPicPr>
        <p:blipFill>
          <a:blip r:embed="rId3" cstate="screen">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776854" y="1528296"/>
            <a:ext cx="2262411" cy="2262411"/>
          </a:xfrm>
          <a:prstGeom prst="rect">
            <a:avLst/>
          </a:prstGeom>
        </p:spPr>
      </p:pic>
      <p:pic>
        <p:nvPicPr>
          <p:cNvPr id="12" name="Picture 11" descr="BlueTriangle.png">
            <a:extLst>
              <a:ext uri="{FF2B5EF4-FFF2-40B4-BE49-F238E27FC236}">
                <a16:creationId xmlns:a16="http://schemas.microsoft.com/office/drawing/2014/main" id="{39C90C25-07DF-4691-88A7-738E1E36A5E2}"/>
              </a:ext>
            </a:extLst>
          </p:cNvPr>
          <p:cNvPicPr>
            <a:picLocks noChangeAspect="1"/>
          </p:cNvPicPr>
          <p:nvPr/>
        </p:nvPicPr>
        <p:blipFill>
          <a:blip r:embed="rId5" cstate="screen">
            <a:duotone>
              <a:prstClr val="black"/>
              <a:srgbClr val="FF3399">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10800000">
            <a:off x="7776854" y="4300950"/>
            <a:ext cx="2262411" cy="2262411"/>
          </a:xfrm>
          <a:prstGeom prst="rect">
            <a:avLst/>
          </a:prstGeom>
        </p:spPr>
      </p:pic>
      <p:pic>
        <p:nvPicPr>
          <p:cNvPr id="15" name="Picture 14" descr="BlueTriangle.png">
            <a:extLst>
              <a:ext uri="{FF2B5EF4-FFF2-40B4-BE49-F238E27FC236}">
                <a16:creationId xmlns:a16="http://schemas.microsoft.com/office/drawing/2014/main" id="{506C8836-BE21-4FBE-8349-5A515B29EF79}"/>
              </a:ext>
            </a:extLst>
          </p:cNvPr>
          <p:cNvPicPr>
            <a:picLocks noChangeAspect="1"/>
          </p:cNvPicPr>
          <p:nvPr/>
        </p:nvPicPr>
        <p:blipFill>
          <a:blip r:embed="rId6" cstate="screen">
            <a:duotone>
              <a:prstClr val="black"/>
              <a:srgbClr val="CC00CC">
                <a:tint val="45000"/>
                <a:satMod val="400000"/>
              </a:srgb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rot="3600000">
            <a:off x="8942056" y="2241971"/>
            <a:ext cx="2262411" cy="2262411"/>
          </a:xfrm>
          <a:prstGeom prst="rect">
            <a:avLst/>
          </a:prstGeom>
        </p:spPr>
      </p:pic>
      <p:pic>
        <p:nvPicPr>
          <p:cNvPr id="16" name="Picture 15" descr="BlueTriangle.png">
            <a:extLst>
              <a:ext uri="{FF2B5EF4-FFF2-40B4-BE49-F238E27FC236}">
                <a16:creationId xmlns:a16="http://schemas.microsoft.com/office/drawing/2014/main" id="{3E8B4094-8534-4FBB-BCD0-03A5AF9081E9}"/>
              </a:ext>
            </a:extLst>
          </p:cNvPr>
          <p:cNvPicPr>
            <a:picLocks noChangeAspect="1"/>
          </p:cNvPicPr>
          <p:nvPr/>
        </p:nvPicPr>
        <p:blipFill>
          <a:blip r:embed="rId7" cstate="screen">
            <a:duotone>
              <a:prstClr val="black"/>
              <a:srgbClr val="FF0066">
                <a:tint val="45000"/>
                <a:satMod val="400000"/>
              </a:srgbClr>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rot="14400000">
            <a:off x="6640934" y="3557992"/>
            <a:ext cx="2262411" cy="2262411"/>
          </a:xfrm>
          <a:prstGeom prst="rect">
            <a:avLst/>
          </a:prstGeom>
        </p:spPr>
      </p:pic>
      <p:pic>
        <p:nvPicPr>
          <p:cNvPr id="18" name="Picture 17" descr="BlueTriangle.png">
            <a:extLst>
              <a:ext uri="{FF2B5EF4-FFF2-40B4-BE49-F238E27FC236}">
                <a16:creationId xmlns:a16="http://schemas.microsoft.com/office/drawing/2014/main" id="{0809501C-C581-4BF0-A040-7BC1D7DE898B}"/>
              </a:ext>
            </a:extLst>
          </p:cNvPr>
          <p:cNvPicPr>
            <a:picLocks noChangeAspect="1"/>
          </p:cNvPicPr>
          <p:nvPr/>
        </p:nvPicPr>
        <p:blipFill>
          <a:blip r:embed="rId8" cstate="screen">
            <a:duotone>
              <a:prstClr val="black"/>
              <a:srgbClr val="FF00FF">
                <a:tint val="45000"/>
                <a:satMod val="400000"/>
              </a:srgbClr>
            </a:duotone>
            <a:extLst>
              <a:ext uri="{BEBA8EAE-BF5A-486C-A8C5-ECC9F3942E4B}">
                <a14:imgProps xmlns:a14="http://schemas.microsoft.com/office/drawing/2010/main">
                  <a14:imgLayer r:embed="rId4">
                    <a14:imgEffect>
                      <a14:sharpenSoften amount="25000"/>
                    </a14:imgEffect>
                    <a14:imgEffect>
                      <a14:colorTemperature colorTemp="7280"/>
                    </a14:imgEffect>
                    <a14:imgEffect>
                      <a14:saturation sat="299000"/>
                    </a14:imgEffect>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rot="7200000">
            <a:off x="8953640" y="3557992"/>
            <a:ext cx="2262411" cy="2262411"/>
          </a:xfrm>
          <a:prstGeom prst="rect">
            <a:avLst/>
          </a:prstGeom>
        </p:spPr>
      </p:pic>
      <p:pic>
        <p:nvPicPr>
          <p:cNvPr id="19" name="Picture 18" descr="BlueTriangle.png">
            <a:extLst>
              <a:ext uri="{FF2B5EF4-FFF2-40B4-BE49-F238E27FC236}">
                <a16:creationId xmlns:a16="http://schemas.microsoft.com/office/drawing/2014/main" id="{364EEE74-CEB3-4C6E-AF73-8B178AFBAF93}"/>
              </a:ext>
            </a:extLst>
          </p:cNvPr>
          <p:cNvPicPr>
            <a:picLocks noChangeAspect="1"/>
          </p:cNvPicPr>
          <p:nvPr/>
        </p:nvPicPr>
        <p:blipFill>
          <a:blip r:embed="rId9"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18000000">
            <a:off x="6640934" y="2267202"/>
            <a:ext cx="2262411" cy="2262411"/>
          </a:xfrm>
          <a:prstGeom prst="rect">
            <a:avLst/>
          </a:prstGeom>
        </p:spPr>
      </p:pic>
      <p:sp>
        <p:nvSpPr>
          <p:cNvPr id="23" name="Freeform: Shape 22">
            <a:extLst>
              <a:ext uri="{FF2B5EF4-FFF2-40B4-BE49-F238E27FC236}">
                <a16:creationId xmlns:a16="http://schemas.microsoft.com/office/drawing/2014/main" id="{538158F0-39A2-48BE-B7E9-ECA69DE79C80}"/>
              </a:ext>
            </a:extLst>
          </p:cNvPr>
          <p:cNvSpPr/>
          <p:nvPr/>
        </p:nvSpPr>
        <p:spPr>
          <a:xfrm>
            <a:off x="8300960" y="1657824"/>
            <a:ext cx="128085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IoT</a:t>
            </a:r>
          </a:p>
        </p:txBody>
      </p:sp>
      <p:sp>
        <p:nvSpPr>
          <p:cNvPr id="25" name="Freeform: Shape 24">
            <a:extLst>
              <a:ext uri="{FF2B5EF4-FFF2-40B4-BE49-F238E27FC236}">
                <a16:creationId xmlns:a16="http://schemas.microsoft.com/office/drawing/2014/main" id="{209F3042-CA87-4055-A860-B42F154C8661}"/>
              </a:ext>
            </a:extLst>
          </p:cNvPr>
          <p:cNvSpPr/>
          <p:nvPr/>
        </p:nvSpPr>
        <p:spPr>
          <a:xfrm>
            <a:off x="9544440" y="2723915"/>
            <a:ext cx="150149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1076014"/>
              <a:satOff val="1941"/>
              <a:lumOff val="-2432"/>
              <a:alphaOff val="0"/>
            </a:schemeClr>
          </a:fillRef>
          <a:effectRef idx="0">
            <a:schemeClr val="accent4">
              <a:hueOff val="1076014"/>
              <a:satOff val="1941"/>
              <a:lumOff val="-2432"/>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Artificial Intelligence</a:t>
            </a:r>
          </a:p>
        </p:txBody>
      </p:sp>
      <p:sp>
        <p:nvSpPr>
          <p:cNvPr id="27" name="Freeform: Shape 26">
            <a:extLst>
              <a:ext uri="{FF2B5EF4-FFF2-40B4-BE49-F238E27FC236}">
                <a16:creationId xmlns:a16="http://schemas.microsoft.com/office/drawing/2014/main" id="{EA971681-A2F7-4978-90DB-BFE6A68CC647}"/>
              </a:ext>
            </a:extLst>
          </p:cNvPr>
          <p:cNvSpPr/>
          <p:nvPr/>
        </p:nvSpPr>
        <p:spPr>
          <a:xfrm>
            <a:off x="9786635" y="4097534"/>
            <a:ext cx="128085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2152028"/>
              <a:satOff val="3882"/>
              <a:lumOff val="-4863"/>
              <a:alphaOff val="0"/>
            </a:schemeClr>
          </a:fillRef>
          <a:effectRef idx="0">
            <a:schemeClr val="accent4">
              <a:hueOff val="2152028"/>
              <a:satOff val="3882"/>
              <a:lumOff val="-4863"/>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Edge Computing</a:t>
            </a:r>
          </a:p>
        </p:txBody>
      </p:sp>
      <p:sp>
        <p:nvSpPr>
          <p:cNvPr id="29" name="Freeform: Shape 28">
            <a:extLst>
              <a:ext uri="{FF2B5EF4-FFF2-40B4-BE49-F238E27FC236}">
                <a16:creationId xmlns:a16="http://schemas.microsoft.com/office/drawing/2014/main" id="{2C4D64AD-6920-4EC7-BF96-9532F2508958}"/>
              </a:ext>
            </a:extLst>
          </p:cNvPr>
          <p:cNvSpPr/>
          <p:nvPr/>
        </p:nvSpPr>
        <p:spPr>
          <a:xfrm>
            <a:off x="8287316" y="5204686"/>
            <a:ext cx="128085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3228043"/>
              <a:satOff val="5823"/>
              <a:lumOff val="-7295"/>
              <a:alphaOff val="0"/>
            </a:schemeClr>
          </a:fillRef>
          <a:effectRef idx="0">
            <a:schemeClr val="accent4">
              <a:hueOff val="3228043"/>
              <a:satOff val="5823"/>
              <a:lumOff val="-7295"/>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5G</a:t>
            </a:r>
          </a:p>
        </p:txBody>
      </p:sp>
      <p:sp>
        <p:nvSpPr>
          <p:cNvPr id="31" name="Freeform: Shape 30">
            <a:extLst>
              <a:ext uri="{FF2B5EF4-FFF2-40B4-BE49-F238E27FC236}">
                <a16:creationId xmlns:a16="http://schemas.microsoft.com/office/drawing/2014/main" id="{1332E347-A58F-43EB-8C5D-21B12DCCE5FA}"/>
              </a:ext>
            </a:extLst>
          </p:cNvPr>
          <p:cNvSpPr/>
          <p:nvPr/>
        </p:nvSpPr>
        <p:spPr>
          <a:xfrm>
            <a:off x="6862160" y="4072214"/>
            <a:ext cx="145896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4304057"/>
              <a:satOff val="7764"/>
              <a:lumOff val="-9726"/>
              <a:alphaOff val="0"/>
            </a:schemeClr>
          </a:fillRef>
          <a:effectRef idx="0">
            <a:schemeClr val="accent4">
              <a:hueOff val="4304057"/>
              <a:satOff val="7764"/>
              <a:lumOff val="-9726"/>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Data Governance</a:t>
            </a:r>
          </a:p>
        </p:txBody>
      </p:sp>
      <p:sp>
        <p:nvSpPr>
          <p:cNvPr id="33" name="Freeform: Shape 32">
            <a:extLst>
              <a:ext uri="{FF2B5EF4-FFF2-40B4-BE49-F238E27FC236}">
                <a16:creationId xmlns:a16="http://schemas.microsoft.com/office/drawing/2014/main" id="{F162CDFA-4CA8-4B71-9528-8C5ACF9243C0}"/>
              </a:ext>
            </a:extLst>
          </p:cNvPr>
          <p:cNvSpPr/>
          <p:nvPr/>
        </p:nvSpPr>
        <p:spPr>
          <a:xfrm>
            <a:off x="6862160" y="2739539"/>
            <a:ext cx="1280859" cy="1280859"/>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noFill/>
          <a:ln>
            <a:noFill/>
          </a:ln>
        </p:spPr>
        <p:style>
          <a:lnRef idx="2">
            <a:schemeClr val="lt1">
              <a:hueOff val="0"/>
              <a:satOff val="0"/>
              <a:lumOff val="0"/>
              <a:alphaOff val="0"/>
            </a:schemeClr>
          </a:lnRef>
          <a:fillRef idx="1">
            <a:schemeClr val="accent4">
              <a:hueOff val="5380071"/>
              <a:satOff val="9705"/>
              <a:lumOff val="-12158"/>
              <a:alphaOff val="0"/>
            </a:schemeClr>
          </a:fillRef>
          <a:effectRef idx="0">
            <a:schemeClr val="accent4">
              <a:hueOff val="5380071"/>
              <a:satOff val="9705"/>
              <a:lumOff val="-12158"/>
              <a:alphaOff val="0"/>
            </a:schemeClr>
          </a:effectRef>
          <a:fontRef idx="minor">
            <a:schemeClr val="lt1"/>
          </a:fontRef>
        </p:style>
        <p:txBody>
          <a:bodyPr spcFirstLastPara="0" vert="horz" wrap="square" lIns="172101" tIns="172101" rIns="172101" bIns="172101" numCol="1" spcCol="1270" anchor="ctr" anchorCtr="0">
            <a:noAutofit/>
          </a:bodyPr>
          <a:lstStyle/>
          <a:p>
            <a:pPr algn="ctr" defTabSz="577836">
              <a:lnSpc>
                <a:spcPct val="90000"/>
              </a:lnSpc>
              <a:spcBef>
                <a:spcPct val="0"/>
              </a:spcBef>
              <a:spcAft>
                <a:spcPct val="35000"/>
              </a:spcAft>
            </a:pPr>
            <a:r>
              <a:rPr lang="en-US" sz="1600" dirty="0"/>
              <a:t>Next Gen OSS/BSS</a:t>
            </a:r>
          </a:p>
        </p:txBody>
      </p:sp>
      <p:sp>
        <p:nvSpPr>
          <p:cNvPr id="21" name="Freeform: Shape 20">
            <a:extLst>
              <a:ext uri="{FF2B5EF4-FFF2-40B4-BE49-F238E27FC236}">
                <a16:creationId xmlns:a16="http://schemas.microsoft.com/office/drawing/2014/main" id="{A17EC825-4A07-4655-A2CD-5E3AA0DA5A9D}"/>
              </a:ext>
            </a:extLst>
          </p:cNvPr>
          <p:cNvSpPr/>
          <p:nvPr/>
        </p:nvSpPr>
        <p:spPr>
          <a:xfrm>
            <a:off x="8155875" y="3271975"/>
            <a:ext cx="1528547" cy="1528547"/>
          </a:xfrm>
          <a:custGeom>
            <a:avLst/>
            <a:gdLst>
              <a:gd name="connsiteX0" fmla="*/ 0 w 1118812"/>
              <a:gd name="connsiteY0" fmla="*/ 559406 h 1118812"/>
              <a:gd name="connsiteX1" fmla="*/ 559406 w 1118812"/>
              <a:gd name="connsiteY1" fmla="*/ 0 h 1118812"/>
              <a:gd name="connsiteX2" fmla="*/ 1118812 w 1118812"/>
              <a:gd name="connsiteY2" fmla="*/ 559406 h 1118812"/>
              <a:gd name="connsiteX3" fmla="*/ 559406 w 1118812"/>
              <a:gd name="connsiteY3" fmla="*/ 1118812 h 1118812"/>
              <a:gd name="connsiteX4" fmla="*/ 0 w 1118812"/>
              <a:gd name="connsiteY4" fmla="*/ 559406 h 1118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12" h="1118812">
                <a:moveTo>
                  <a:pt x="0" y="559406"/>
                </a:moveTo>
                <a:cubicBezTo>
                  <a:pt x="0" y="250455"/>
                  <a:pt x="250455" y="0"/>
                  <a:pt x="559406" y="0"/>
                </a:cubicBezTo>
                <a:cubicBezTo>
                  <a:pt x="868357" y="0"/>
                  <a:pt x="1118812" y="250455"/>
                  <a:pt x="1118812" y="559406"/>
                </a:cubicBezTo>
                <a:cubicBezTo>
                  <a:pt x="1118812" y="868357"/>
                  <a:pt x="868357" y="1118812"/>
                  <a:pt x="559406" y="1118812"/>
                </a:cubicBezTo>
                <a:cubicBezTo>
                  <a:pt x="250455" y="1118812"/>
                  <a:pt x="0" y="868357"/>
                  <a:pt x="0" y="559406"/>
                </a:cubicBezTo>
                <a:close/>
              </a:path>
            </a:pathLst>
          </a:custGeom>
          <a:solidFill>
            <a:schemeClr val="bg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4641" tIns="174641" rIns="174641" bIns="174641" numCol="1" spcCol="1270" anchor="ctr" anchorCtr="0">
            <a:noAutofit/>
          </a:bodyPr>
          <a:lstStyle/>
          <a:p>
            <a:pPr algn="ctr" defTabSz="755632">
              <a:lnSpc>
                <a:spcPct val="90000"/>
              </a:lnSpc>
              <a:spcBef>
                <a:spcPct val="0"/>
              </a:spcBef>
              <a:spcAft>
                <a:spcPct val="35000"/>
              </a:spcAft>
            </a:pPr>
            <a:r>
              <a:rPr lang="en-US" sz="1700" dirty="0">
                <a:solidFill>
                  <a:schemeClr val="tx1"/>
                </a:solidFill>
              </a:rPr>
              <a:t>TM </a:t>
            </a:r>
            <a:br>
              <a:rPr lang="en-US" sz="1700" dirty="0">
                <a:solidFill>
                  <a:schemeClr val="tx1"/>
                </a:solidFill>
              </a:rPr>
            </a:br>
            <a:r>
              <a:rPr lang="en-US" sz="1700" dirty="0">
                <a:solidFill>
                  <a:schemeClr val="tx1"/>
                </a:solidFill>
              </a:rPr>
              <a:t>Forum </a:t>
            </a:r>
            <a:br>
              <a:rPr lang="en-US" sz="1700" dirty="0">
                <a:solidFill>
                  <a:schemeClr val="tx1"/>
                </a:solidFill>
              </a:rPr>
            </a:br>
            <a:r>
              <a:rPr lang="en-US" sz="1700" dirty="0">
                <a:solidFill>
                  <a:schemeClr val="tx1"/>
                </a:solidFill>
              </a:rPr>
              <a:t>Open APIs</a:t>
            </a:r>
          </a:p>
        </p:txBody>
      </p:sp>
      <p:sp>
        <p:nvSpPr>
          <p:cNvPr id="3" name="Slide Number Placeholder 2">
            <a:extLst>
              <a:ext uri="{FF2B5EF4-FFF2-40B4-BE49-F238E27FC236}">
                <a16:creationId xmlns:a16="http://schemas.microsoft.com/office/drawing/2014/main" id="{8CFABDE8-BF02-2C4B-BBEE-FB50FEDA2341}"/>
              </a:ext>
            </a:extLst>
          </p:cNvPr>
          <p:cNvSpPr>
            <a:spLocks noGrp="1"/>
          </p:cNvSpPr>
          <p:nvPr>
            <p:ph type="sldNum" sz="quarter" idx="4"/>
          </p:nvPr>
        </p:nvSpPr>
        <p:spPr/>
        <p:txBody>
          <a:bodyPr/>
          <a:lstStyle/>
          <a:p>
            <a:fld id="{93814408-5831-49B7-BF84-9D4EB0FEE077}" type="slidenum">
              <a:rPr lang="en-GB" smtClean="0"/>
              <a:pPr/>
              <a:t>8</a:t>
            </a:fld>
            <a:endParaRPr lang="en-GB" dirty="0"/>
          </a:p>
        </p:txBody>
      </p:sp>
    </p:spTree>
    <p:extLst>
      <p:ext uri="{BB962C8B-B14F-4D97-AF65-F5344CB8AC3E}">
        <p14:creationId xmlns:p14="http://schemas.microsoft.com/office/powerpoint/2010/main" val="21958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65F7F0-35D9-4364-B833-5538B1C6C487}"/>
              </a:ext>
            </a:extLst>
          </p:cNvPr>
          <p:cNvSpPr>
            <a:spLocks noGrp="1"/>
          </p:cNvSpPr>
          <p:nvPr>
            <p:ph idx="1"/>
          </p:nvPr>
        </p:nvSpPr>
        <p:spPr>
          <a:xfrm>
            <a:off x="514317" y="4862913"/>
            <a:ext cx="11154521" cy="1202947"/>
          </a:xfrm>
        </p:spPr>
        <p:txBody>
          <a:bodyPr>
            <a:normAutofit/>
          </a:bodyPr>
          <a:lstStyle/>
          <a:p>
            <a:r>
              <a:rPr lang="en-US" sz="2000"/>
              <a:t>From IoT device management to complex B2B value fabrics</a:t>
            </a:r>
          </a:p>
          <a:p>
            <a:r>
              <a:rPr lang="en-US" sz="2000"/>
              <a:t>Managing partner arrangements across any business boundary </a:t>
            </a:r>
          </a:p>
          <a:p>
            <a:r>
              <a:rPr lang="en-US" sz="2000"/>
              <a:t>Onboarding, SLA management, policy management and revenue sharing &amp; settlement </a:t>
            </a:r>
          </a:p>
        </p:txBody>
      </p:sp>
      <p:sp>
        <p:nvSpPr>
          <p:cNvPr id="3" name="Title 2"/>
          <p:cNvSpPr>
            <a:spLocks noGrp="1"/>
          </p:cNvSpPr>
          <p:nvPr>
            <p:ph type="title"/>
          </p:nvPr>
        </p:nvSpPr>
        <p:spPr>
          <a:xfrm>
            <a:off x="613783" y="479260"/>
            <a:ext cx="10261600" cy="312880"/>
          </a:xfrm>
        </p:spPr>
        <p:txBody>
          <a:bodyPr/>
          <a:lstStyle/>
          <a:p>
            <a:r>
              <a:rPr lang="en-US" noProof="0"/>
              <a:t>Examples of Open APIs Currently Available</a:t>
            </a:r>
          </a:p>
        </p:txBody>
      </p:sp>
      <p:sp>
        <p:nvSpPr>
          <p:cNvPr id="9" name="Rectangle 8">
            <a:extLst>
              <a:ext uri="{FF2B5EF4-FFF2-40B4-BE49-F238E27FC236}">
                <a16:creationId xmlns:a16="http://schemas.microsoft.com/office/drawing/2014/main" id="{DCD6898D-F3ED-4676-8C3D-C8AFF92D7B9F}"/>
              </a:ext>
            </a:extLst>
          </p:cNvPr>
          <p:cNvSpPr/>
          <p:nvPr/>
        </p:nvSpPr>
        <p:spPr>
          <a:xfrm>
            <a:off x="566497" y="1267884"/>
            <a:ext cx="11115987" cy="7920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21920" tIns="96000" rIns="121920" bIns="96000" numCol="1" spcCol="0" rtlCol="0" fromWordArt="0" anchor="ctr" anchorCtr="0" forceAA="0" compatLnSpc="1">
            <a:prstTxWarp prst="textNoShape">
              <a:avLst/>
            </a:prstTxWarp>
            <a:noAutofit/>
          </a:bodyPr>
          <a:lstStyle/>
          <a:p>
            <a:pPr algn="ctr">
              <a:spcAft>
                <a:spcPts val="2400"/>
              </a:spcAft>
            </a:pPr>
            <a:r>
              <a:rPr lang="en-GB" sz="2667">
                <a:solidFill>
                  <a:schemeClr val="bg1"/>
                </a:solidFill>
                <a:latin typeface="+mj-lt"/>
                <a:ea typeface="Microsoft Sans Serif" panose="020B0604020202020204" pitchFamily="34" charset="0"/>
                <a:cs typeface="Microsoft Sans Serif" panose="020B0604020202020204" pitchFamily="34" charset="0"/>
              </a:rPr>
              <a:t>TM Forum Open APIs for Enabling Ecosystems</a:t>
            </a:r>
          </a:p>
        </p:txBody>
      </p:sp>
      <p:sp>
        <p:nvSpPr>
          <p:cNvPr id="10" name="Rectangle 9">
            <a:extLst>
              <a:ext uri="{FF2B5EF4-FFF2-40B4-BE49-F238E27FC236}">
                <a16:creationId xmlns:a16="http://schemas.microsoft.com/office/drawing/2014/main" id="{F5B0B395-8439-4007-B5CF-7A4EB72189C7}"/>
              </a:ext>
            </a:extLst>
          </p:cNvPr>
          <p:cNvSpPr/>
          <p:nvPr/>
        </p:nvSpPr>
        <p:spPr>
          <a:xfrm rot="16200000">
            <a:off x="-177996"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Product Ordering </a:t>
            </a:r>
          </a:p>
          <a:p>
            <a:pPr lvl="0" algn="ctr"/>
            <a:r>
              <a:rPr lang="en-US" sz="1867" kern="0">
                <a:solidFill>
                  <a:schemeClr val="tx1"/>
                </a:solidFill>
              </a:rPr>
              <a:t>API</a:t>
            </a:r>
          </a:p>
        </p:txBody>
      </p:sp>
      <p:sp>
        <p:nvSpPr>
          <p:cNvPr id="12" name="Rectangle 11">
            <a:extLst>
              <a:ext uri="{FF2B5EF4-FFF2-40B4-BE49-F238E27FC236}">
                <a16:creationId xmlns:a16="http://schemas.microsoft.com/office/drawing/2014/main" id="{7F532F8D-0019-4F3B-96A6-22271DD83C71}"/>
              </a:ext>
            </a:extLst>
          </p:cNvPr>
          <p:cNvSpPr/>
          <p:nvPr/>
        </p:nvSpPr>
        <p:spPr>
          <a:xfrm rot="16200000">
            <a:off x="843767"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Product Catalog </a:t>
            </a:r>
          </a:p>
          <a:p>
            <a:pPr lvl="0" algn="ctr"/>
            <a:r>
              <a:rPr lang="en-US" sz="1867" kern="0">
                <a:solidFill>
                  <a:schemeClr val="tx1"/>
                </a:solidFill>
              </a:rPr>
              <a:t>API</a:t>
            </a:r>
          </a:p>
        </p:txBody>
      </p:sp>
      <p:sp>
        <p:nvSpPr>
          <p:cNvPr id="13" name="Rectangle 12">
            <a:extLst>
              <a:ext uri="{FF2B5EF4-FFF2-40B4-BE49-F238E27FC236}">
                <a16:creationId xmlns:a16="http://schemas.microsoft.com/office/drawing/2014/main" id="{F71CDC9E-2E4D-4677-8686-BB6EE82398EF}"/>
              </a:ext>
            </a:extLst>
          </p:cNvPr>
          <p:cNvSpPr/>
          <p:nvPr/>
        </p:nvSpPr>
        <p:spPr>
          <a:xfrm rot="16200000">
            <a:off x="1865531"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Product Inventory API</a:t>
            </a:r>
          </a:p>
        </p:txBody>
      </p:sp>
      <p:sp>
        <p:nvSpPr>
          <p:cNvPr id="14" name="Rectangle 13">
            <a:extLst>
              <a:ext uri="{FF2B5EF4-FFF2-40B4-BE49-F238E27FC236}">
                <a16:creationId xmlns:a16="http://schemas.microsoft.com/office/drawing/2014/main" id="{CA121C9F-FD75-476B-8ADB-8A3897177170}"/>
              </a:ext>
            </a:extLst>
          </p:cNvPr>
          <p:cNvSpPr/>
          <p:nvPr/>
        </p:nvSpPr>
        <p:spPr>
          <a:xfrm rot="16200000">
            <a:off x="2887293"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Billing</a:t>
            </a:r>
          </a:p>
          <a:p>
            <a:pPr lvl="0" algn="ctr"/>
            <a:r>
              <a:rPr lang="en-US" sz="1867" kern="0">
                <a:solidFill>
                  <a:schemeClr val="tx1"/>
                </a:solidFill>
              </a:rPr>
              <a:t> API</a:t>
            </a:r>
          </a:p>
        </p:txBody>
      </p:sp>
      <p:sp>
        <p:nvSpPr>
          <p:cNvPr id="15" name="Rectangle 14">
            <a:extLst>
              <a:ext uri="{FF2B5EF4-FFF2-40B4-BE49-F238E27FC236}">
                <a16:creationId xmlns:a16="http://schemas.microsoft.com/office/drawing/2014/main" id="{81637382-D115-478D-93A4-4E154531F792}"/>
              </a:ext>
            </a:extLst>
          </p:cNvPr>
          <p:cNvSpPr/>
          <p:nvPr/>
        </p:nvSpPr>
        <p:spPr>
          <a:xfrm rot="16200000">
            <a:off x="3909056"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Customer</a:t>
            </a:r>
          </a:p>
          <a:p>
            <a:pPr lvl="0" algn="ctr"/>
            <a:r>
              <a:rPr lang="en-US" sz="1867" kern="0">
                <a:solidFill>
                  <a:schemeClr val="tx1"/>
                </a:solidFill>
              </a:rPr>
              <a:t>API</a:t>
            </a:r>
          </a:p>
        </p:txBody>
      </p:sp>
      <p:sp>
        <p:nvSpPr>
          <p:cNvPr id="16" name="Rectangle 15">
            <a:extLst>
              <a:ext uri="{FF2B5EF4-FFF2-40B4-BE49-F238E27FC236}">
                <a16:creationId xmlns:a16="http://schemas.microsoft.com/office/drawing/2014/main" id="{72F0009D-DD1F-4129-A958-49A21FDF8FB3}"/>
              </a:ext>
            </a:extLst>
          </p:cNvPr>
          <p:cNvSpPr/>
          <p:nvPr/>
        </p:nvSpPr>
        <p:spPr>
          <a:xfrm rot="16200000">
            <a:off x="4930819"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Performance</a:t>
            </a:r>
          </a:p>
          <a:p>
            <a:pPr lvl="0" algn="ctr"/>
            <a:r>
              <a:rPr lang="en-US" sz="1867" kern="0">
                <a:solidFill>
                  <a:schemeClr val="tx1"/>
                </a:solidFill>
              </a:rPr>
              <a:t>API</a:t>
            </a:r>
          </a:p>
        </p:txBody>
      </p:sp>
      <p:sp>
        <p:nvSpPr>
          <p:cNvPr id="17" name="Rectangle 16">
            <a:extLst>
              <a:ext uri="{FF2B5EF4-FFF2-40B4-BE49-F238E27FC236}">
                <a16:creationId xmlns:a16="http://schemas.microsoft.com/office/drawing/2014/main" id="{A2596FE7-EE8B-4AD7-9473-9189D945FE09}"/>
              </a:ext>
            </a:extLst>
          </p:cNvPr>
          <p:cNvSpPr/>
          <p:nvPr/>
        </p:nvSpPr>
        <p:spPr>
          <a:xfrm rot="16200000">
            <a:off x="5952583"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SLA Management</a:t>
            </a:r>
          </a:p>
          <a:p>
            <a:pPr lvl="0" algn="ctr"/>
            <a:r>
              <a:rPr lang="en-US" sz="1867" kern="0">
                <a:solidFill>
                  <a:schemeClr val="tx1"/>
                </a:solidFill>
              </a:rPr>
              <a:t>API</a:t>
            </a:r>
          </a:p>
        </p:txBody>
      </p:sp>
      <p:sp>
        <p:nvSpPr>
          <p:cNvPr id="18" name="Rectangle 17">
            <a:extLst>
              <a:ext uri="{FF2B5EF4-FFF2-40B4-BE49-F238E27FC236}">
                <a16:creationId xmlns:a16="http://schemas.microsoft.com/office/drawing/2014/main" id="{2F319777-51E6-428F-8EC4-CD074867ACFB}"/>
              </a:ext>
            </a:extLst>
          </p:cNvPr>
          <p:cNvSpPr/>
          <p:nvPr/>
        </p:nvSpPr>
        <p:spPr>
          <a:xfrm rot="16200000">
            <a:off x="6974345"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Trouble Ticket </a:t>
            </a:r>
          </a:p>
          <a:p>
            <a:pPr lvl="0" algn="ctr"/>
            <a:r>
              <a:rPr lang="en-US" sz="1867" kern="0">
                <a:solidFill>
                  <a:schemeClr val="tx1"/>
                </a:solidFill>
              </a:rPr>
              <a:t>API</a:t>
            </a:r>
          </a:p>
        </p:txBody>
      </p:sp>
      <p:sp>
        <p:nvSpPr>
          <p:cNvPr id="19" name="Rectangle 18">
            <a:extLst>
              <a:ext uri="{FF2B5EF4-FFF2-40B4-BE49-F238E27FC236}">
                <a16:creationId xmlns:a16="http://schemas.microsoft.com/office/drawing/2014/main" id="{7D6B9FA8-7A8C-48BB-ADB7-E1FE1C10BEF7}"/>
              </a:ext>
            </a:extLst>
          </p:cNvPr>
          <p:cNvSpPr/>
          <p:nvPr/>
        </p:nvSpPr>
        <p:spPr>
          <a:xfrm rot="16200000">
            <a:off x="7996108"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Onboarding</a:t>
            </a:r>
          </a:p>
          <a:p>
            <a:pPr lvl="0" algn="ctr"/>
            <a:r>
              <a:rPr lang="en-US" sz="1867" kern="0">
                <a:solidFill>
                  <a:schemeClr val="tx1"/>
                </a:solidFill>
              </a:rPr>
              <a:t>API</a:t>
            </a:r>
          </a:p>
        </p:txBody>
      </p:sp>
      <p:sp>
        <p:nvSpPr>
          <p:cNvPr id="20" name="Rectangle 19">
            <a:extLst>
              <a:ext uri="{FF2B5EF4-FFF2-40B4-BE49-F238E27FC236}">
                <a16:creationId xmlns:a16="http://schemas.microsoft.com/office/drawing/2014/main" id="{C35BBB30-6FCD-41C9-8E05-5B7E5C4397C0}"/>
              </a:ext>
            </a:extLst>
          </p:cNvPr>
          <p:cNvSpPr/>
          <p:nvPr/>
        </p:nvSpPr>
        <p:spPr>
          <a:xfrm rot="16200000">
            <a:off x="9017871"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Privacy</a:t>
            </a:r>
          </a:p>
          <a:p>
            <a:pPr lvl="0" algn="ctr"/>
            <a:r>
              <a:rPr lang="en-US" sz="1867" kern="0">
                <a:solidFill>
                  <a:schemeClr val="tx1"/>
                </a:solidFill>
              </a:rPr>
              <a:t> API</a:t>
            </a:r>
          </a:p>
        </p:txBody>
      </p:sp>
      <p:sp>
        <p:nvSpPr>
          <p:cNvPr id="21" name="Rectangle 20">
            <a:extLst>
              <a:ext uri="{FF2B5EF4-FFF2-40B4-BE49-F238E27FC236}">
                <a16:creationId xmlns:a16="http://schemas.microsoft.com/office/drawing/2014/main" id="{797D7713-45E8-4D07-A079-3600A80F890E}"/>
              </a:ext>
            </a:extLst>
          </p:cNvPr>
          <p:cNvSpPr/>
          <p:nvPr/>
        </p:nvSpPr>
        <p:spPr>
          <a:xfrm rot="16200000">
            <a:off x="10039635" y="2959471"/>
            <a:ext cx="2388360" cy="86400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36000" tIns="144000" rIns="192000" bIns="144000" numCol="1" spcCol="0" rtlCol="0" fromWordArt="0" anchor="ctr" anchorCtr="0" forceAA="0" compatLnSpc="1">
            <a:prstTxWarp prst="textNoShape">
              <a:avLst/>
            </a:prstTxWarp>
            <a:noAutofit/>
          </a:bodyPr>
          <a:lstStyle/>
          <a:p>
            <a:pPr lvl="0" algn="ctr"/>
            <a:r>
              <a:rPr lang="en-US" sz="1867" kern="0">
                <a:solidFill>
                  <a:schemeClr val="tx1"/>
                </a:solidFill>
              </a:rPr>
              <a:t>Service Activation</a:t>
            </a:r>
          </a:p>
          <a:p>
            <a:pPr lvl="0" algn="ctr"/>
            <a:r>
              <a:rPr lang="en-US" sz="1867" kern="0">
                <a:solidFill>
                  <a:schemeClr val="tx1"/>
                </a:solidFill>
              </a:rPr>
              <a:t>&amp; Provisioning </a:t>
            </a:r>
          </a:p>
          <a:p>
            <a:pPr lvl="0" algn="ctr"/>
            <a:r>
              <a:rPr lang="en-US" sz="1867" kern="0">
                <a:solidFill>
                  <a:schemeClr val="tx1"/>
                </a:solidFill>
              </a:rPr>
              <a:t>API</a:t>
            </a:r>
          </a:p>
        </p:txBody>
      </p:sp>
    </p:spTree>
    <p:extLst>
      <p:ext uri="{BB962C8B-B14F-4D97-AF65-F5344CB8AC3E}">
        <p14:creationId xmlns:p14="http://schemas.microsoft.com/office/powerpoint/2010/main" val="307920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11143</TotalTime>
  <Words>2320</Words>
  <Application>Microsoft Macintosh PowerPoint</Application>
  <PresentationFormat>Widescreen</PresentationFormat>
  <Paragraphs>362</Paragraphs>
  <Slides>22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-apple-system</vt:lpstr>
      <vt:lpstr>Arial</vt:lpstr>
      <vt:lpstr>Calibri</vt:lpstr>
      <vt:lpstr>Calibri Light</vt:lpstr>
      <vt:lpstr>Google Sans</vt:lpstr>
      <vt:lpstr>Montserrat</vt:lpstr>
      <vt:lpstr>Söhne</vt:lpstr>
      <vt:lpstr>Thème Office</vt:lpstr>
      <vt:lpstr>Utilisation de DevOps dans le contexte des SDO </vt:lpstr>
      <vt:lpstr>Introduction</vt:lpstr>
      <vt:lpstr>Objectifs</vt:lpstr>
      <vt:lpstr>Agenda</vt:lpstr>
      <vt:lpstr>Qu’est qu’un SDO ?</vt:lpstr>
      <vt:lpstr>Examples</vt:lpstr>
      <vt:lpstr>Production de Normes APIs</vt:lpstr>
      <vt:lpstr>What are the TM Forum Open APIs ?</vt:lpstr>
      <vt:lpstr>Examples of Open APIs Currently Available</vt:lpstr>
      <vt:lpstr>Produits TMFs</vt:lpstr>
      <vt:lpstr>Open APIs Table</vt:lpstr>
      <vt:lpstr>Value Chains </vt:lpstr>
      <vt:lpstr>Cycle de development des APIs dans le TMF</vt:lpstr>
      <vt:lpstr>Roles</vt:lpstr>
      <vt:lpstr>Pipeline de Production API Contract Swagger</vt:lpstr>
      <vt:lpstr>Pipeline de Production API Contraintes</vt:lpstr>
      <vt:lpstr>6 Contraintes</vt:lpstr>
      <vt:lpstr>Etat Futur  </vt:lpstr>
      <vt:lpstr>What we need ?</vt:lpstr>
      <vt:lpstr>5-Contrainte Fabrication Swagger</vt:lpstr>
      <vt:lpstr>Conclusions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Pierre Gauthier</dc:creator>
  <cp:lastModifiedBy>pierre gauthier</cp:lastModifiedBy>
  <cp:revision>37</cp:revision>
  <dcterms:created xsi:type="dcterms:W3CDTF">2023-04-10T13:25:59Z</dcterms:created>
  <dcterms:modified xsi:type="dcterms:W3CDTF">2023-04-18T11:49:00Z</dcterms:modified>
</cp:coreProperties>
</file>